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1363" r:id="rId7"/>
    <p:sldId id="264" r:id="rId8"/>
    <p:sldId id="265" r:id="rId9"/>
    <p:sldId id="266" r:id="rId10"/>
    <p:sldId id="1360" r:id="rId11"/>
    <p:sldId id="1362" r:id="rId12"/>
    <p:sldId id="1361" r:id="rId13"/>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453E5509-3B0C-5FDC-37E3-80BA6C6DEF70}" name="Preben Young" initials="PY" userId="S::a922365@yara.com::6cd6bebb-9df8-47a4-a844-bfae2347e6d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206159-50C1-46BC-A048-2C0E9C6B1955}" v="3" dt="2026-02-26T12:55:10.838"/>
  </p1510:revLst>
</p1510:revInfo>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eben Young" userId="6cd6bebb-9df8-47a4-a844-bfae2347e6d4" providerId="ADAL" clId="{DA6439CA-04F9-4CA0-A5A7-6D2DF42B013B}"/>
    <pc:docChg chg="modSld sldOrd">
      <pc:chgData name="Preben Young" userId="6cd6bebb-9df8-47a4-a844-bfae2347e6d4" providerId="ADAL" clId="{DA6439CA-04F9-4CA0-A5A7-6D2DF42B013B}" dt="2026-01-21T08:41:12.959" v="2" actId="400"/>
      <pc:docMkLst>
        <pc:docMk/>
      </pc:docMkLst>
      <pc:sldChg chg="modSp mod ord">
        <pc:chgData name="Preben Young" userId="6cd6bebb-9df8-47a4-a844-bfae2347e6d4" providerId="ADAL" clId="{DA6439CA-04F9-4CA0-A5A7-6D2DF42B013B}" dt="2026-01-21T08:41:12.959" v="2" actId="400"/>
        <pc:sldMkLst>
          <pc:docMk/>
          <pc:sldMk cId="1420076805" sldId="264"/>
        </pc:sldMkLst>
        <pc:spChg chg="mod">
          <ac:chgData name="Preben Young" userId="6cd6bebb-9df8-47a4-a844-bfae2347e6d4" providerId="ADAL" clId="{DA6439CA-04F9-4CA0-A5A7-6D2DF42B013B}" dt="2026-01-21T08:41:12.959" v="2" actId="400"/>
          <ac:spMkLst>
            <pc:docMk/>
            <pc:sldMk cId="1420076805" sldId="264"/>
            <ac:spMk id="2" creationId="{AA180E56-C75E-47DF-B7A1-CCAB111DF83D}"/>
          </ac:spMkLst>
        </pc:spChg>
      </pc:sldChg>
    </pc:docChg>
  </pc:docChgLst>
  <pc:docChgLst>
    <pc:chgData name="Preben Young" userId="S::a922365@yara.com::6cd6bebb-9df8-47a4-a844-bfae2347e6d4" providerId="AD" clId="Web-{C9476FC7-B88D-04D0-EC8C-3F03705C7BC7}"/>
    <pc:docChg chg="mod addSld modSld">
      <pc:chgData name="Preben Young" userId="S::a922365@yara.com::6cd6bebb-9df8-47a4-a844-bfae2347e6d4" providerId="AD" clId="Web-{C9476FC7-B88D-04D0-EC8C-3F03705C7BC7}" dt="2026-01-15T07:10:18.939" v="6"/>
      <pc:docMkLst>
        <pc:docMk/>
      </pc:docMkLst>
      <pc:sldChg chg="modSp new">
        <pc:chgData name="Preben Young" userId="S::a922365@yara.com::6cd6bebb-9df8-47a4-a844-bfae2347e6d4" providerId="AD" clId="Web-{C9476FC7-B88D-04D0-EC8C-3F03705C7BC7}" dt="2026-01-15T07:10:06.705" v="5" actId="20577"/>
        <pc:sldMkLst>
          <pc:docMk/>
          <pc:sldMk cId="2713828703" sldId="1363"/>
        </pc:sldMkLst>
        <pc:spChg chg="mod">
          <ac:chgData name="Preben Young" userId="S::a922365@yara.com::6cd6bebb-9df8-47a4-a844-bfae2347e6d4" providerId="AD" clId="Web-{C9476FC7-B88D-04D0-EC8C-3F03705C7BC7}" dt="2026-01-15T07:09:53.986" v="2" actId="20577"/>
          <ac:spMkLst>
            <pc:docMk/>
            <pc:sldMk cId="2713828703" sldId="1363"/>
            <ac:spMk id="2" creationId="{D58DBA36-66EA-37CF-36C3-9D4DF83D9CAA}"/>
          </ac:spMkLst>
        </pc:spChg>
        <pc:spChg chg="mod">
          <ac:chgData name="Preben Young" userId="S::a922365@yara.com::6cd6bebb-9df8-47a4-a844-bfae2347e6d4" providerId="AD" clId="Web-{C9476FC7-B88D-04D0-EC8C-3F03705C7BC7}" dt="2026-01-15T07:10:06.705" v="5" actId="20577"/>
          <ac:spMkLst>
            <pc:docMk/>
            <pc:sldMk cId="2713828703" sldId="1363"/>
            <ac:spMk id="3" creationId="{7D1480F1-A7E1-D947-E564-5A1DA8C82CE5}"/>
          </ac:spMkLst>
        </pc:spChg>
      </pc:sldChg>
    </pc:docChg>
  </pc:docChgLst>
  <pc:docChgLst>
    <pc:chgData name="Vidar Jarle Ersnes" userId="5d367b3e-704e-4184-918d-ebe534f4f8fb" providerId="ADAL" clId="{254C83E2-23F5-4913-AEBA-F1A9DD5B75D9}"/>
    <pc:docChg chg="modSld">
      <pc:chgData name="Vidar Jarle Ersnes" userId="5d367b3e-704e-4184-918d-ebe534f4f8fb" providerId="ADAL" clId="{254C83E2-23F5-4913-AEBA-F1A9DD5B75D9}" dt="2026-02-26T12:55:01.373" v="1" actId="20577"/>
      <pc:docMkLst>
        <pc:docMk/>
      </pc:docMkLst>
      <pc:sldChg chg="modSp mod">
        <pc:chgData name="Vidar Jarle Ersnes" userId="5d367b3e-704e-4184-918d-ebe534f4f8fb" providerId="ADAL" clId="{254C83E2-23F5-4913-AEBA-F1A9DD5B75D9}" dt="2026-02-26T12:55:01.373" v="1" actId="20577"/>
        <pc:sldMkLst>
          <pc:docMk/>
          <pc:sldMk cId="2713828703" sldId="1363"/>
        </pc:sldMkLst>
        <pc:spChg chg="mod">
          <ac:chgData name="Vidar Jarle Ersnes" userId="5d367b3e-704e-4184-918d-ebe534f4f8fb" providerId="ADAL" clId="{254C83E2-23F5-4913-AEBA-F1A9DD5B75D9}" dt="2026-02-26T12:55:01.373" v="1" actId="20577"/>
          <ac:spMkLst>
            <pc:docMk/>
            <pc:sldMk cId="2713828703" sldId="1363"/>
            <ac:spMk id="3" creationId="{7D1480F1-A7E1-D947-E564-5A1DA8C82CE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BDB2E37-2EB6-4064-AAA8-4112B4C322AD}"/>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237D98B0-40C7-4A1A-BCF3-F4FDFA208C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2FE866E3-B46F-4ED7-B9C4-6A5ED0546BE2}"/>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5" name="Plassholder for bunntekst 4">
            <a:extLst>
              <a:ext uri="{FF2B5EF4-FFF2-40B4-BE49-F238E27FC236}">
                <a16:creationId xmlns:a16="http://schemas.microsoft.com/office/drawing/2014/main" id="{447AEA08-861A-4E8E-8B83-C282303E56B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0F33926B-1606-4F88-A64A-18EEC0112D71}"/>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94163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14A53FF-2AF5-41CE-801E-3CED43DAA6AF}"/>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389B17B7-4AC7-410D-9207-F90F2DFBC161}"/>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3204986-6C30-4C07-AD5C-7F9D91462E26}"/>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5" name="Plassholder for bunntekst 4">
            <a:extLst>
              <a:ext uri="{FF2B5EF4-FFF2-40B4-BE49-F238E27FC236}">
                <a16:creationId xmlns:a16="http://schemas.microsoft.com/office/drawing/2014/main" id="{E77A7EF0-FCF8-4BC4-84EB-C89EE0440FD3}"/>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78EE9BA5-55F8-447F-8181-9D18E4A20533}"/>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2624097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3622492-BDB7-4AE2-B8D1-0DD32F8A738D}"/>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F8027C82-CBAA-4C04-AEFF-AE2D338AA2B3}"/>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475F8478-1F90-4124-B09C-5BB6ACD1607B}"/>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5" name="Plassholder for bunntekst 4">
            <a:extLst>
              <a:ext uri="{FF2B5EF4-FFF2-40B4-BE49-F238E27FC236}">
                <a16:creationId xmlns:a16="http://schemas.microsoft.com/office/drawing/2014/main" id="{3FD1F031-62BE-4F3E-930A-CA7D6080205D}"/>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BB3A8D92-92D6-4FB3-A9DF-7444CCAD9DC9}"/>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62133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9A1101D-CBEE-48CC-984B-E06F2E2B40DB}"/>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3348AE43-538E-4596-B4CC-BF4F7A7025B8}"/>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1538A6E-9297-492E-AAA9-A9630CCFFE99}"/>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5" name="Plassholder for bunntekst 4">
            <a:extLst>
              <a:ext uri="{FF2B5EF4-FFF2-40B4-BE49-F238E27FC236}">
                <a16:creationId xmlns:a16="http://schemas.microsoft.com/office/drawing/2014/main" id="{610C9EAD-D12C-4D30-8988-2D51781298DA}"/>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88B814E-57F9-46A3-A9E8-A50ED9D265AE}"/>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350249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9404900-65DD-4AFD-A278-75B31640C87C}"/>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B8B51008-64A7-46FC-B34A-FBBF85A3A1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AB9844E4-85E7-4456-8987-6E9925473B58}"/>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5" name="Plassholder for bunntekst 4">
            <a:extLst>
              <a:ext uri="{FF2B5EF4-FFF2-40B4-BE49-F238E27FC236}">
                <a16:creationId xmlns:a16="http://schemas.microsoft.com/office/drawing/2014/main" id="{9F94E2B1-C993-4C93-85C1-91907FBDD3D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4A48A790-FB2D-4121-9487-4D696D95D44D}"/>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383602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6E8175F1-CEF2-4ED2-90F6-9BB3C839CF44}"/>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4C5EDA1B-9EF5-4FE5-86F8-3B33C81CE2CA}"/>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EF1D6CE2-4F73-42B1-A9C5-1CC9DD6D4D3C}"/>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44D20288-8EED-4B83-AC1D-A6C9A0BD65B2}"/>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6" name="Plassholder for bunntekst 5">
            <a:extLst>
              <a:ext uri="{FF2B5EF4-FFF2-40B4-BE49-F238E27FC236}">
                <a16:creationId xmlns:a16="http://schemas.microsoft.com/office/drawing/2014/main" id="{FC5D4B14-0C4F-428D-AB3D-0D666B7007F1}"/>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130D5AF-5A2B-4C1A-9715-4C6C1A860E2B}"/>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62251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EEABCC8-50D0-4934-B66B-D440E57ABF69}"/>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50C2AB7E-C6F1-437E-ABB9-698C17058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7EE95565-B58C-4511-B88A-1727CAE2657C}"/>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13FF5C16-A5BE-4F3A-8A9E-EF296B774E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F8DD26E2-E858-420C-AE4B-66FD93C72748}"/>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0A99704B-A509-4316-ACE5-5700DB15E581}"/>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8" name="Plassholder for bunntekst 7">
            <a:extLst>
              <a:ext uri="{FF2B5EF4-FFF2-40B4-BE49-F238E27FC236}">
                <a16:creationId xmlns:a16="http://schemas.microsoft.com/office/drawing/2014/main" id="{9098C412-E361-43DE-8BEB-ED027CCD728F}"/>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173576B2-BCF6-4DB4-8842-B9E7756E0F38}"/>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1670153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B0B4FAF-957C-41BE-9462-A6A3EF1D99BC}"/>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71F07A9C-036C-4A31-AC80-38AA938A6115}"/>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4" name="Plassholder for bunntekst 3">
            <a:extLst>
              <a:ext uri="{FF2B5EF4-FFF2-40B4-BE49-F238E27FC236}">
                <a16:creationId xmlns:a16="http://schemas.microsoft.com/office/drawing/2014/main" id="{75F9B031-24FE-4D87-AAC7-3EDAA5A10D37}"/>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B9B0F2A4-1AC4-4F71-AB5E-D8047C5C55F3}"/>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3894110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A05D0B71-3C11-434E-B4F2-2A2ED4B8A4FF}"/>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3" name="Plassholder for bunntekst 2">
            <a:extLst>
              <a:ext uri="{FF2B5EF4-FFF2-40B4-BE49-F238E27FC236}">
                <a16:creationId xmlns:a16="http://schemas.microsoft.com/office/drawing/2014/main" id="{E8D47A97-B97E-4E74-BF4B-F779659B2581}"/>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19BACBFA-8C75-4762-8406-36E5D410C1E9}"/>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2348420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4C240D9-D1F8-4942-8D47-A53A22D5C2A4}"/>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4BF0FEF9-9F77-416C-A0B2-91EA5D3A1E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5E5DBEA4-8C85-4F62-A762-CB7A366335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8C52AFC6-F2B0-4FA5-9DCF-E7F9AA4A2EC0}"/>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6" name="Plassholder for bunntekst 5">
            <a:extLst>
              <a:ext uri="{FF2B5EF4-FFF2-40B4-BE49-F238E27FC236}">
                <a16:creationId xmlns:a16="http://schemas.microsoft.com/office/drawing/2014/main" id="{86624668-050E-412F-A2AE-6F448287C156}"/>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6DA2BA01-0BC3-4EB8-86BA-405F35F47D77}"/>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563095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ADB9644-9ACB-4D1B-9969-F3E2819A5548}"/>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D136E564-2884-41E9-A22B-0BAFB5C827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3791B0EF-165C-4FC0-A9DB-2DA1087FDE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B479B309-BED3-4AAC-B0D2-15FCE63B0459}"/>
              </a:ext>
            </a:extLst>
          </p:cNvPr>
          <p:cNvSpPr>
            <a:spLocks noGrp="1"/>
          </p:cNvSpPr>
          <p:nvPr>
            <p:ph type="dt" sz="half" idx="10"/>
          </p:nvPr>
        </p:nvSpPr>
        <p:spPr/>
        <p:txBody>
          <a:bodyPr/>
          <a:lstStyle/>
          <a:p>
            <a:fld id="{4B87DD48-9F2A-470F-A5CB-C17A7837C968}" type="datetimeFigureOut">
              <a:rPr lang="nb-NO" smtClean="0"/>
              <a:t>26.02.2026</a:t>
            </a:fld>
            <a:endParaRPr lang="nb-NO"/>
          </a:p>
        </p:txBody>
      </p:sp>
      <p:sp>
        <p:nvSpPr>
          <p:cNvPr id="6" name="Plassholder for bunntekst 5">
            <a:extLst>
              <a:ext uri="{FF2B5EF4-FFF2-40B4-BE49-F238E27FC236}">
                <a16:creationId xmlns:a16="http://schemas.microsoft.com/office/drawing/2014/main" id="{13D08017-CA82-4998-94DC-1CA4505CC7F6}"/>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5102F8EF-F7FB-4BDE-A9EB-5AD0FC0D1197}"/>
              </a:ext>
            </a:extLst>
          </p:cNvPr>
          <p:cNvSpPr>
            <a:spLocks noGrp="1"/>
          </p:cNvSpPr>
          <p:nvPr>
            <p:ph type="sldNum" sz="quarter" idx="12"/>
          </p:nvPr>
        </p:nvSpPr>
        <p:spPr/>
        <p:txBody>
          <a:bodyPr/>
          <a:lstStyle/>
          <a:p>
            <a:fld id="{E1DC68C6-FE74-4E3D-A1B6-948C1823E4E2}" type="slidenum">
              <a:rPr lang="nb-NO" smtClean="0"/>
              <a:t>‹#›</a:t>
            </a:fld>
            <a:endParaRPr lang="nb-NO"/>
          </a:p>
        </p:txBody>
      </p:sp>
    </p:spTree>
    <p:extLst>
      <p:ext uri="{BB962C8B-B14F-4D97-AF65-F5344CB8AC3E}">
        <p14:creationId xmlns:p14="http://schemas.microsoft.com/office/powerpoint/2010/main" val="2189754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FFDA3B22-0214-4BD1-8F49-F1F48B6C59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860EE978-8569-465B-A450-CC0E01DABC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DC3BDB5D-350A-488F-8E20-80E1394CFE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87DD48-9F2A-470F-A5CB-C17A7837C968}" type="datetimeFigureOut">
              <a:rPr lang="nb-NO" smtClean="0"/>
              <a:t>26.02.2026</a:t>
            </a:fld>
            <a:endParaRPr lang="nb-NO"/>
          </a:p>
        </p:txBody>
      </p:sp>
      <p:sp>
        <p:nvSpPr>
          <p:cNvPr id="5" name="Plassholder for bunntekst 4">
            <a:extLst>
              <a:ext uri="{FF2B5EF4-FFF2-40B4-BE49-F238E27FC236}">
                <a16:creationId xmlns:a16="http://schemas.microsoft.com/office/drawing/2014/main" id="{6FAA3307-77E2-453F-BA9F-D09CF14B3B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83759F4A-0D95-4D72-A28B-5BE5E2F361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DC68C6-FE74-4E3D-A1B6-948C1823E4E2}" type="slidenum">
              <a:rPr lang="nb-NO" smtClean="0"/>
              <a:t>‹#›</a:t>
            </a:fld>
            <a:endParaRPr lang="nb-NO"/>
          </a:p>
        </p:txBody>
      </p:sp>
    </p:spTree>
    <p:extLst>
      <p:ext uri="{BB962C8B-B14F-4D97-AF65-F5344CB8AC3E}">
        <p14:creationId xmlns:p14="http://schemas.microsoft.com/office/powerpoint/2010/main" val="2364627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offshorenorge.no/faginnhold/retningslinjer/arkiv/helse-arbeidsmiljo-og-sikkerhet/arbeidsmiljo/114-anbefalte-retningslinjer-for-handtering-av-horselsskadelig-stoy/"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javascript:void(0)"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hyperlink" Target="https://www.google.no/url?sa=i&amp;rct=j&amp;q=&amp;esrc=s&amp;source=images&amp;cd=&amp;cad=rja&amp;uact=8&amp;ved=0ahUKEwiyoe-BtqnXAhXQIewKHV4DB3kQjRwIBw&amp;url=https://www.amazon.com/3M-MMM3121219-Taperfit-Self-Adjusting-Earplugs/dp/B074JMRZ7V&amp;psig=AOvVaw3BrGdrXHWoXn_5W3Uzd4HB&amp;ust=1510039575192734"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javascript:void(0)" TargetMode="Externa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s://www.google.no/url?sa=i&amp;rct=j&amp;q=&amp;esrc=s&amp;source=images&amp;cd=&amp;cad=rja&amp;uact=8&amp;ved=0ahUKEwiyoe-BtqnXAhXQIewKHV4DB3kQjRwIBw&amp;url=https://www.amazon.com/3M-MMM3121219-Taperfit-Self-Adjusting-Earplugs/dp/B074JMRZ7V&amp;psig=AOvVaw3BrGdrXHWoXn_5W3Uzd4HB&amp;ust=151003957519273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DBA36-66EA-37CF-36C3-9D4DF83D9CAA}"/>
              </a:ext>
            </a:extLst>
          </p:cNvPr>
          <p:cNvSpPr>
            <a:spLocks noGrp="1"/>
          </p:cNvSpPr>
          <p:nvPr>
            <p:ph type="title"/>
          </p:nvPr>
        </p:nvSpPr>
        <p:spPr/>
        <p:txBody>
          <a:bodyPr/>
          <a:lstStyle/>
          <a:p>
            <a:r>
              <a:rPr lang="en-US" err="1">
                <a:ea typeface="+mj-lt"/>
                <a:cs typeface="+mj-lt"/>
              </a:rPr>
              <a:t>Generell</a:t>
            </a:r>
            <a:r>
              <a:rPr lang="en-US">
                <a:ea typeface="+mj-lt"/>
                <a:cs typeface="+mj-lt"/>
              </a:rPr>
              <a:t> </a:t>
            </a:r>
            <a:r>
              <a:rPr lang="en-US" err="1">
                <a:ea typeface="+mj-lt"/>
                <a:cs typeface="+mj-lt"/>
              </a:rPr>
              <a:t>støydemping</a:t>
            </a:r>
            <a:r>
              <a:rPr lang="en-US">
                <a:ea typeface="+mj-lt"/>
                <a:cs typeface="+mj-lt"/>
              </a:rPr>
              <a:t> – </a:t>
            </a:r>
            <a:r>
              <a:rPr lang="en-US" err="1">
                <a:ea typeface="+mj-lt"/>
                <a:cs typeface="+mj-lt"/>
              </a:rPr>
              <a:t>øreklokker</a:t>
            </a:r>
            <a:r>
              <a:rPr lang="en-US">
                <a:ea typeface="+mj-lt"/>
                <a:cs typeface="+mj-lt"/>
              </a:rPr>
              <a:t> </a:t>
            </a:r>
            <a:r>
              <a:rPr lang="en-US" err="1">
                <a:ea typeface="+mj-lt"/>
                <a:cs typeface="+mj-lt"/>
              </a:rPr>
              <a:t>og</a:t>
            </a:r>
            <a:r>
              <a:rPr lang="en-US">
                <a:ea typeface="+mj-lt"/>
                <a:cs typeface="+mj-lt"/>
              </a:rPr>
              <a:t> </a:t>
            </a:r>
            <a:r>
              <a:rPr lang="en-US" err="1">
                <a:ea typeface="+mj-lt"/>
                <a:cs typeface="+mj-lt"/>
              </a:rPr>
              <a:t>ørepropper</a:t>
            </a:r>
            <a:endParaRPr lang="en-US" err="1"/>
          </a:p>
        </p:txBody>
      </p:sp>
      <p:sp>
        <p:nvSpPr>
          <p:cNvPr id="3" name="Content Placeholder 2">
            <a:extLst>
              <a:ext uri="{FF2B5EF4-FFF2-40B4-BE49-F238E27FC236}">
                <a16:creationId xmlns:a16="http://schemas.microsoft.com/office/drawing/2014/main" id="{7D1480F1-A7E1-D947-E564-5A1DA8C82CE5}"/>
              </a:ext>
            </a:extLst>
          </p:cNvPr>
          <p:cNvSpPr>
            <a:spLocks noGrp="1"/>
          </p:cNvSpPr>
          <p:nvPr>
            <p:ph idx="1"/>
          </p:nvPr>
        </p:nvSpPr>
        <p:spPr/>
        <p:txBody>
          <a:bodyPr vert="horz" lIns="91440" tIns="45720" rIns="91440" bIns="45720" rtlCol="0" anchor="t">
            <a:normAutofit fontScale="92500" lnSpcReduction="10000"/>
          </a:bodyPr>
          <a:lstStyle/>
          <a:p>
            <a:r>
              <a:rPr lang="en-US" err="1">
                <a:ea typeface="+mn-lt"/>
                <a:cs typeface="+mn-lt"/>
              </a:rPr>
              <a:t>Øreklokker</a:t>
            </a:r>
            <a:r>
              <a:rPr lang="en-US">
                <a:ea typeface="+mn-lt"/>
                <a:cs typeface="+mn-lt"/>
              </a:rPr>
              <a:t> og </a:t>
            </a:r>
            <a:r>
              <a:rPr lang="en-US" err="1">
                <a:ea typeface="+mn-lt"/>
                <a:cs typeface="+mn-lt"/>
              </a:rPr>
              <a:t>ørepropper</a:t>
            </a:r>
            <a:r>
              <a:rPr lang="en-US">
                <a:ea typeface="+mn-lt"/>
                <a:cs typeface="+mn-lt"/>
              </a:rPr>
              <a:t> </a:t>
            </a:r>
            <a:r>
              <a:rPr lang="en-US" err="1">
                <a:ea typeface="+mn-lt"/>
                <a:cs typeface="+mn-lt"/>
              </a:rPr>
              <a:t>beskytter</a:t>
            </a:r>
            <a:r>
              <a:rPr lang="en-US">
                <a:ea typeface="+mn-lt"/>
                <a:cs typeface="+mn-lt"/>
              </a:rPr>
              <a:t> </a:t>
            </a:r>
            <a:r>
              <a:rPr lang="en-US" err="1">
                <a:ea typeface="+mn-lt"/>
                <a:cs typeface="+mn-lt"/>
              </a:rPr>
              <a:t>hørselen</a:t>
            </a:r>
            <a:r>
              <a:rPr lang="en-US">
                <a:ea typeface="+mn-lt"/>
                <a:cs typeface="+mn-lt"/>
              </a:rPr>
              <a:t> </a:t>
            </a:r>
            <a:r>
              <a:rPr lang="en-US" err="1">
                <a:ea typeface="+mn-lt"/>
                <a:cs typeface="+mn-lt"/>
              </a:rPr>
              <a:t>ved</a:t>
            </a:r>
            <a:r>
              <a:rPr lang="en-US">
                <a:ea typeface="+mn-lt"/>
                <a:cs typeface="+mn-lt"/>
              </a:rPr>
              <a:t> å </a:t>
            </a:r>
            <a:r>
              <a:rPr lang="en-US" err="1">
                <a:ea typeface="+mn-lt"/>
                <a:cs typeface="+mn-lt"/>
              </a:rPr>
              <a:t>redusere</a:t>
            </a:r>
            <a:r>
              <a:rPr lang="en-US">
                <a:ea typeface="+mn-lt"/>
                <a:cs typeface="+mn-lt"/>
              </a:rPr>
              <a:t> </a:t>
            </a:r>
            <a:r>
              <a:rPr lang="en-US" err="1">
                <a:ea typeface="+mn-lt"/>
                <a:cs typeface="+mn-lt"/>
              </a:rPr>
              <a:t>støynivået</a:t>
            </a:r>
            <a:r>
              <a:rPr lang="en-US">
                <a:ea typeface="+mn-lt"/>
                <a:cs typeface="+mn-lt"/>
              </a:rPr>
              <a:t> </a:t>
            </a:r>
            <a:r>
              <a:rPr lang="en-US" err="1">
                <a:ea typeface="+mn-lt"/>
                <a:cs typeface="+mn-lt"/>
              </a:rPr>
              <a:t>som</a:t>
            </a:r>
            <a:r>
              <a:rPr lang="en-US">
                <a:ea typeface="+mn-lt"/>
                <a:cs typeface="+mn-lt"/>
              </a:rPr>
              <a:t> </a:t>
            </a:r>
            <a:r>
              <a:rPr lang="en-US" err="1">
                <a:ea typeface="+mn-lt"/>
                <a:cs typeface="+mn-lt"/>
              </a:rPr>
              <a:t>når</a:t>
            </a:r>
            <a:r>
              <a:rPr lang="en-US">
                <a:ea typeface="+mn-lt"/>
                <a:cs typeface="+mn-lt"/>
              </a:rPr>
              <a:t> </a:t>
            </a:r>
            <a:r>
              <a:rPr lang="en-US" err="1">
                <a:ea typeface="+mn-lt"/>
                <a:cs typeface="+mn-lt"/>
              </a:rPr>
              <a:t>øret</a:t>
            </a:r>
            <a:r>
              <a:rPr lang="en-US">
                <a:ea typeface="+mn-lt"/>
                <a:cs typeface="+mn-lt"/>
              </a:rPr>
              <a:t>. </a:t>
            </a:r>
            <a:r>
              <a:rPr lang="en-US" err="1">
                <a:ea typeface="+mn-lt"/>
                <a:cs typeface="+mn-lt"/>
              </a:rPr>
              <a:t>Begge</a:t>
            </a:r>
            <a:r>
              <a:rPr lang="en-US">
                <a:ea typeface="+mn-lt"/>
                <a:cs typeface="+mn-lt"/>
              </a:rPr>
              <a:t> typer </a:t>
            </a:r>
            <a:r>
              <a:rPr lang="en-US" err="1">
                <a:ea typeface="+mn-lt"/>
                <a:cs typeface="+mn-lt"/>
              </a:rPr>
              <a:t>kan</a:t>
            </a:r>
            <a:r>
              <a:rPr lang="en-US">
                <a:ea typeface="+mn-lt"/>
                <a:cs typeface="+mn-lt"/>
              </a:rPr>
              <a:t> </a:t>
            </a:r>
            <a:r>
              <a:rPr lang="en-US" err="1">
                <a:ea typeface="+mn-lt"/>
                <a:cs typeface="+mn-lt"/>
              </a:rPr>
              <a:t>gi</a:t>
            </a:r>
            <a:r>
              <a:rPr lang="en-US">
                <a:ea typeface="+mn-lt"/>
                <a:cs typeface="+mn-lt"/>
              </a:rPr>
              <a:t> god </a:t>
            </a:r>
            <a:r>
              <a:rPr lang="en-US" err="1">
                <a:ea typeface="+mn-lt"/>
                <a:cs typeface="+mn-lt"/>
              </a:rPr>
              <a:t>beskyttelse</a:t>
            </a:r>
            <a:r>
              <a:rPr lang="en-US">
                <a:ea typeface="+mn-lt"/>
                <a:cs typeface="+mn-lt"/>
              </a:rPr>
              <a:t>, </a:t>
            </a:r>
            <a:r>
              <a:rPr lang="en-US" err="1">
                <a:ea typeface="+mn-lt"/>
                <a:cs typeface="+mn-lt"/>
              </a:rPr>
              <a:t>forutsatt</a:t>
            </a:r>
            <a:r>
              <a:rPr lang="en-US">
                <a:ea typeface="+mn-lt"/>
                <a:cs typeface="+mn-lt"/>
              </a:rPr>
              <a:t> </a:t>
            </a:r>
            <a:r>
              <a:rPr lang="en-US" err="1">
                <a:ea typeface="+mn-lt"/>
                <a:cs typeface="+mn-lt"/>
              </a:rPr>
              <a:t>riktig</a:t>
            </a:r>
            <a:r>
              <a:rPr lang="en-US">
                <a:ea typeface="+mn-lt"/>
                <a:cs typeface="+mn-lt"/>
              </a:rPr>
              <a:t> </a:t>
            </a:r>
            <a:r>
              <a:rPr lang="en-US" err="1">
                <a:ea typeface="+mn-lt"/>
                <a:cs typeface="+mn-lt"/>
              </a:rPr>
              <a:t>valg</a:t>
            </a:r>
            <a:r>
              <a:rPr lang="en-US">
                <a:ea typeface="+mn-lt"/>
                <a:cs typeface="+mn-lt"/>
              </a:rPr>
              <a:t> og </a:t>
            </a:r>
            <a:r>
              <a:rPr lang="en-US" err="1">
                <a:ea typeface="+mn-lt"/>
                <a:cs typeface="+mn-lt"/>
              </a:rPr>
              <a:t>korrekt</a:t>
            </a:r>
            <a:r>
              <a:rPr lang="en-US">
                <a:ea typeface="+mn-lt"/>
                <a:cs typeface="+mn-lt"/>
              </a:rPr>
              <a:t> bruk.</a:t>
            </a:r>
            <a:endParaRPr lang="en-US">
              <a:ea typeface="Calibri" panose="020F0502020204030204"/>
              <a:cs typeface="Calibri" panose="020F0502020204030204"/>
            </a:endParaRPr>
          </a:p>
          <a:p>
            <a:r>
              <a:rPr lang="en-US" b="1" err="1">
                <a:ea typeface="+mn-lt"/>
                <a:cs typeface="+mn-lt"/>
              </a:rPr>
              <a:t>Øreklokker</a:t>
            </a:r>
            <a:r>
              <a:rPr lang="en-US">
                <a:ea typeface="+mn-lt"/>
                <a:cs typeface="+mn-lt"/>
              </a:rPr>
              <a:t> </a:t>
            </a:r>
            <a:r>
              <a:rPr lang="en-US" err="1">
                <a:ea typeface="+mn-lt"/>
                <a:cs typeface="+mn-lt"/>
              </a:rPr>
              <a:t>gir</a:t>
            </a:r>
            <a:r>
              <a:rPr lang="en-US">
                <a:ea typeface="+mn-lt"/>
                <a:cs typeface="+mn-lt"/>
              </a:rPr>
              <a:t> </a:t>
            </a:r>
            <a:r>
              <a:rPr lang="en-US" err="1">
                <a:ea typeface="+mn-lt"/>
                <a:cs typeface="+mn-lt"/>
              </a:rPr>
              <a:t>stabil</a:t>
            </a:r>
            <a:r>
              <a:rPr lang="en-US">
                <a:ea typeface="+mn-lt"/>
                <a:cs typeface="+mn-lt"/>
              </a:rPr>
              <a:t> og </a:t>
            </a:r>
            <a:r>
              <a:rPr lang="en-US" err="1">
                <a:ea typeface="+mn-lt"/>
                <a:cs typeface="+mn-lt"/>
              </a:rPr>
              <a:t>forutsigbar</a:t>
            </a:r>
            <a:r>
              <a:rPr lang="en-US">
                <a:ea typeface="+mn-lt"/>
                <a:cs typeface="+mn-lt"/>
              </a:rPr>
              <a:t> </a:t>
            </a:r>
            <a:r>
              <a:rPr lang="en-US" err="1">
                <a:ea typeface="+mn-lt"/>
                <a:cs typeface="+mn-lt"/>
              </a:rPr>
              <a:t>demping</a:t>
            </a:r>
            <a:r>
              <a:rPr lang="en-US">
                <a:ea typeface="+mn-lt"/>
                <a:cs typeface="+mn-lt"/>
              </a:rPr>
              <a:t>, er </a:t>
            </a:r>
            <a:r>
              <a:rPr lang="en-US" err="1">
                <a:ea typeface="+mn-lt"/>
                <a:cs typeface="+mn-lt"/>
              </a:rPr>
              <a:t>enkle</a:t>
            </a:r>
            <a:r>
              <a:rPr lang="en-US">
                <a:ea typeface="+mn-lt"/>
                <a:cs typeface="+mn-lt"/>
              </a:rPr>
              <a:t> å </a:t>
            </a:r>
            <a:r>
              <a:rPr lang="en-US" err="1">
                <a:ea typeface="+mn-lt"/>
                <a:cs typeface="+mn-lt"/>
              </a:rPr>
              <a:t>bruke</a:t>
            </a:r>
            <a:r>
              <a:rPr lang="en-US">
                <a:ea typeface="+mn-lt"/>
                <a:cs typeface="+mn-lt"/>
              </a:rPr>
              <a:t> og </a:t>
            </a:r>
            <a:r>
              <a:rPr lang="en-US" err="1">
                <a:ea typeface="+mn-lt"/>
                <a:cs typeface="+mn-lt"/>
              </a:rPr>
              <a:t>godt</a:t>
            </a:r>
            <a:r>
              <a:rPr lang="en-US">
                <a:ea typeface="+mn-lt"/>
                <a:cs typeface="+mn-lt"/>
              </a:rPr>
              <a:t> </a:t>
            </a:r>
            <a:r>
              <a:rPr lang="en-US" err="1">
                <a:ea typeface="+mn-lt"/>
                <a:cs typeface="+mn-lt"/>
              </a:rPr>
              <a:t>egnet</a:t>
            </a:r>
            <a:r>
              <a:rPr lang="en-US">
                <a:ea typeface="+mn-lt"/>
                <a:cs typeface="+mn-lt"/>
              </a:rPr>
              <a:t> der man </a:t>
            </a:r>
            <a:r>
              <a:rPr lang="en-US" err="1">
                <a:ea typeface="+mn-lt"/>
                <a:cs typeface="+mn-lt"/>
              </a:rPr>
              <a:t>ofte</a:t>
            </a:r>
            <a:r>
              <a:rPr lang="en-US">
                <a:ea typeface="+mn-lt"/>
                <a:cs typeface="+mn-lt"/>
              </a:rPr>
              <a:t> tar </a:t>
            </a:r>
            <a:r>
              <a:rPr lang="en-US" err="1">
                <a:ea typeface="+mn-lt"/>
                <a:cs typeface="+mn-lt"/>
              </a:rPr>
              <a:t>hørselsvernet</a:t>
            </a:r>
            <a:r>
              <a:rPr lang="en-US">
                <a:ea typeface="+mn-lt"/>
                <a:cs typeface="+mn-lt"/>
              </a:rPr>
              <a:t> av og </a:t>
            </a:r>
            <a:r>
              <a:rPr lang="en-US" err="1">
                <a:ea typeface="+mn-lt"/>
                <a:cs typeface="+mn-lt"/>
              </a:rPr>
              <a:t>på</a:t>
            </a:r>
            <a:r>
              <a:rPr lang="en-US">
                <a:ea typeface="+mn-lt"/>
                <a:cs typeface="+mn-lt"/>
              </a:rPr>
              <a:t>.</a:t>
            </a:r>
            <a:br>
              <a:rPr lang="en-US">
                <a:ea typeface="+mn-lt"/>
                <a:cs typeface="+mn-lt"/>
              </a:rPr>
            </a:br>
            <a:r>
              <a:rPr lang="en-US">
                <a:ea typeface="+mn-lt"/>
                <a:cs typeface="+mn-lt"/>
              </a:rPr>
              <a:t> </a:t>
            </a:r>
            <a:r>
              <a:rPr lang="en-US" b="1" err="1">
                <a:ea typeface="+mn-lt"/>
                <a:cs typeface="+mn-lt"/>
              </a:rPr>
              <a:t>Ørepropper</a:t>
            </a:r>
            <a:r>
              <a:rPr lang="en-US">
                <a:ea typeface="+mn-lt"/>
                <a:cs typeface="+mn-lt"/>
              </a:rPr>
              <a:t> </a:t>
            </a:r>
            <a:r>
              <a:rPr lang="en-US" err="1">
                <a:ea typeface="+mn-lt"/>
                <a:cs typeface="+mn-lt"/>
              </a:rPr>
              <a:t>gir</a:t>
            </a:r>
            <a:r>
              <a:rPr lang="en-US">
                <a:ea typeface="+mn-lt"/>
                <a:cs typeface="+mn-lt"/>
              </a:rPr>
              <a:t> </a:t>
            </a:r>
            <a:r>
              <a:rPr lang="en-US" err="1">
                <a:ea typeface="+mn-lt"/>
                <a:cs typeface="+mn-lt"/>
              </a:rPr>
              <a:t>effektiv</a:t>
            </a:r>
            <a:r>
              <a:rPr lang="en-US">
                <a:ea typeface="+mn-lt"/>
                <a:cs typeface="+mn-lt"/>
              </a:rPr>
              <a:t> </a:t>
            </a:r>
            <a:r>
              <a:rPr lang="en-US" err="1">
                <a:ea typeface="+mn-lt"/>
                <a:cs typeface="+mn-lt"/>
              </a:rPr>
              <a:t>demping</a:t>
            </a:r>
            <a:r>
              <a:rPr lang="en-US">
                <a:ea typeface="+mn-lt"/>
                <a:cs typeface="+mn-lt"/>
              </a:rPr>
              <a:t> </a:t>
            </a:r>
            <a:r>
              <a:rPr lang="en-US" err="1">
                <a:ea typeface="+mn-lt"/>
                <a:cs typeface="+mn-lt"/>
              </a:rPr>
              <a:t>ved</a:t>
            </a:r>
            <a:r>
              <a:rPr lang="en-US">
                <a:ea typeface="+mn-lt"/>
                <a:cs typeface="+mn-lt"/>
              </a:rPr>
              <a:t> </a:t>
            </a:r>
            <a:r>
              <a:rPr lang="en-US" err="1">
                <a:ea typeface="+mn-lt"/>
                <a:cs typeface="+mn-lt"/>
              </a:rPr>
              <a:t>riktig</a:t>
            </a:r>
            <a:r>
              <a:rPr lang="en-US">
                <a:ea typeface="+mn-lt"/>
                <a:cs typeface="+mn-lt"/>
              </a:rPr>
              <a:t> </a:t>
            </a:r>
            <a:r>
              <a:rPr lang="en-US" err="1">
                <a:ea typeface="+mn-lt"/>
                <a:cs typeface="+mn-lt"/>
              </a:rPr>
              <a:t>tilpasning</a:t>
            </a:r>
            <a:r>
              <a:rPr lang="en-US">
                <a:ea typeface="+mn-lt"/>
                <a:cs typeface="+mn-lt"/>
              </a:rPr>
              <a:t>, er </a:t>
            </a:r>
            <a:r>
              <a:rPr lang="en-US" err="1">
                <a:ea typeface="+mn-lt"/>
                <a:cs typeface="+mn-lt"/>
              </a:rPr>
              <a:t>lette</a:t>
            </a:r>
            <a:r>
              <a:rPr lang="en-US">
                <a:ea typeface="+mn-lt"/>
                <a:cs typeface="+mn-lt"/>
              </a:rPr>
              <a:t> å </a:t>
            </a:r>
            <a:r>
              <a:rPr lang="en-US" err="1">
                <a:ea typeface="+mn-lt"/>
                <a:cs typeface="+mn-lt"/>
              </a:rPr>
              <a:t>bruke</a:t>
            </a:r>
            <a:r>
              <a:rPr lang="en-US">
                <a:ea typeface="+mn-lt"/>
                <a:cs typeface="+mn-lt"/>
              </a:rPr>
              <a:t> </a:t>
            </a:r>
            <a:r>
              <a:rPr lang="en-US" err="1">
                <a:ea typeface="+mn-lt"/>
                <a:cs typeface="+mn-lt"/>
              </a:rPr>
              <a:t>sammen</a:t>
            </a:r>
            <a:r>
              <a:rPr lang="en-US">
                <a:ea typeface="+mn-lt"/>
                <a:cs typeface="+mn-lt"/>
              </a:rPr>
              <a:t> med </a:t>
            </a:r>
            <a:r>
              <a:rPr lang="en-US" err="1">
                <a:ea typeface="+mn-lt"/>
                <a:cs typeface="+mn-lt"/>
              </a:rPr>
              <a:t>annet</a:t>
            </a:r>
            <a:r>
              <a:rPr lang="en-US">
                <a:ea typeface="+mn-lt"/>
                <a:cs typeface="+mn-lt"/>
              </a:rPr>
              <a:t> </a:t>
            </a:r>
            <a:r>
              <a:rPr lang="en-US" err="1">
                <a:ea typeface="+mn-lt"/>
                <a:cs typeface="+mn-lt"/>
              </a:rPr>
              <a:t>verneutstyr</a:t>
            </a:r>
            <a:r>
              <a:rPr lang="en-US">
                <a:ea typeface="+mn-lt"/>
                <a:cs typeface="+mn-lt"/>
              </a:rPr>
              <a:t> og passer </a:t>
            </a:r>
            <a:r>
              <a:rPr lang="en-US" err="1">
                <a:ea typeface="+mn-lt"/>
                <a:cs typeface="+mn-lt"/>
              </a:rPr>
              <a:t>godt</a:t>
            </a:r>
            <a:r>
              <a:rPr lang="en-US">
                <a:ea typeface="+mn-lt"/>
                <a:cs typeface="+mn-lt"/>
              </a:rPr>
              <a:t> </a:t>
            </a:r>
            <a:r>
              <a:rPr lang="en-US" err="1">
                <a:ea typeface="+mn-lt"/>
                <a:cs typeface="+mn-lt"/>
              </a:rPr>
              <a:t>ved</a:t>
            </a:r>
            <a:r>
              <a:rPr lang="en-US">
                <a:ea typeface="+mn-lt"/>
                <a:cs typeface="+mn-lt"/>
              </a:rPr>
              <a:t> </a:t>
            </a:r>
            <a:r>
              <a:rPr lang="en-US" err="1">
                <a:ea typeface="+mn-lt"/>
                <a:cs typeface="+mn-lt"/>
              </a:rPr>
              <a:t>langvarig</a:t>
            </a:r>
            <a:r>
              <a:rPr lang="en-US">
                <a:ea typeface="+mn-lt"/>
                <a:cs typeface="+mn-lt"/>
              </a:rPr>
              <a:t> </a:t>
            </a:r>
            <a:r>
              <a:rPr lang="en-US" err="1">
                <a:ea typeface="+mn-lt"/>
                <a:cs typeface="+mn-lt"/>
              </a:rPr>
              <a:t>støyeksponering</a:t>
            </a:r>
            <a:r>
              <a:rPr lang="en-US">
                <a:ea typeface="+mn-lt"/>
                <a:cs typeface="+mn-lt"/>
              </a:rPr>
              <a:t>.</a:t>
            </a:r>
            <a:endParaRPr lang="en-US"/>
          </a:p>
          <a:p>
            <a:r>
              <a:rPr lang="en-US" b="1">
                <a:ea typeface="+mn-lt"/>
                <a:cs typeface="+mn-lt"/>
              </a:rPr>
              <a:t>SNR (Single Number Rating)</a:t>
            </a:r>
            <a:r>
              <a:rPr lang="en-US">
                <a:ea typeface="+mn-lt"/>
                <a:cs typeface="+mn-lt"/>
              </a:rPr>
              <a:t> </a:t>
            </a:r>
            <a:r>
              <a:rPr lang="en-US" err="1">
                <a:ea typeface="+mn-lt"/>
                <a:cs typeface="+mn-lt"/>
              </a:rPr>
              <a:t>angir</a:t>
            </a:r>
            <a:r>
              <a:rPr lang="en-US">
                <a:ea typeface="+mn-lt"/>
                <a:cs typeface="+mn-lt"/>
              </a:rPr>
              <a:t> den </a:t>
            </a:r>
            <a:r>
              <a:rPr lang="en-US" b="1" err="1">
                <a:ea typeface="+mn-lt"/>
                <a:cs typeface="+mn-lt"/>
              </a:rPr>
              <a:t>gjennomsnittlige</a:t>
            </a:r>
            <a:r>
              <a:rPr lang="en-US" b="1">
                <a:ea typeface="+mn-lt"/>
                <a:cs typeface="+mn-lt"/>
              </a:rPr>
              <a:t> </a:t>
            </a:r>
            <a:r>
              <a:rPr lang="en-US" b="1" err="1">
                <a:ea typeface="+mn-lt"/>
                <a:cs typeface="+mn-lt"/>
              </a:rPr>
              <a:t>støydempingen</a:t>
            </a:r>
            <a:r>
              <a:rPr lang="en-US" b="1">
                <a:ea typeface="+mn-lt"/>
                <a:cs typeface="+mn-lt"/>
              </a:rPr>
              <a:t> i </a:t>
            </a:r>
            <a:r>
              <a:rPr lang="en-US" b="1" err="1">
                <a:ea typeface="+mn-lt"/>
                <a:cs typeface="+mn-lt"/>
              </a:rPr>
              <a:t>desibel</a:t>
            </a:r>
            <a:r>
              <a:rPr lang="en-US" b="1">
                <a:ea typeface="+mn-lt"/>
                <a:cs typeface="+mn-lt"/>
              </a:rPr>
              <a:t> (dB)</a:t>
            </a:r>
            <a:r>
              <a:rPr lang="en-US">
                <a:ea typeface="+mn-lt"/>
                <a:cs typeface="+mn-lt"/>
              </a:rPr>
              <a:t> </a:t>
            </a:r>
            <a:r>
              <a:rPr lang="en-US" err="1">
                <a:ea typeface="+mn-lt"/>
                <a:cs typeface="+mn-lt"/>
              </a:rPr>
              <a:t>som</a:t>
            </a:r>
            <a:r>
              <a:rPr lang="en-US">
                <a:ea typeface="+mn-lt"/>
                <a:cs typeface="+mn-lt"/>
              </a:rPr>
              <a:t> </a:t>
            </a:r>
            <a:r>
              <a:rPr lang="en-US" err="1">
                <a:ea typeface="+mn-lt"/>
                <a:cs typeface="+mn-lt"/>
              </a:rPr>
              <a:t>hørselsvernet</a:t>
            </a:r>
            <a:r>
              <a:rPr lang="en-US">
                <a:ea typeface="+mn-lt"/>
                <a:cs typeface="+mn-lt"/>
              </a:rPr>
              <a:t> </a:t>
            </a:r>
            <a:r>
              <a:rPr lang="en-US" err="1">
                <a:ea typeface="+mn-lt"/>
                <a:cs typeface="+mn-lt"/>
              </a:rPr>
              <a:t>gir</a:t>
            </a:r>
            <a:r>
              <a:rPr lang="en-US">
                <a:ea typeface="+mn-lt"/>
                <a:cs typeface="+mn-lt"/>
              </a:rPr>
              <a:t>. </a:t>
            </a:r>
            <a:r>
              <a:rPr lang="en-US" err="1">
                <a:ea typeface="+mn-lt"/>
                <a:cs typeface="+mn-lt"/>
              </a:rPr>
              <a:t>Høyere</a:t>
            </a:r>
            <a:r>
              <a:rPr lang="en-US">
                <a:ea typeface="+mn-lt"/>
                <a:cs typeface="+mn-lt"/>
              </a:rPr>
              <a:t> SNR </a:t>
            </a:r>
            <a:r>
              <a:rPr lang="en-US" err="1">
                <a:ea typeface="+mn-lt"/>
                <a:cs typeface="+mn-lt"/>
              </a:rPr>
              <a:t>betyr</a:t>
            </a:r>
            <a:r>
              <a:rPr lang="en-US">
                <a:ea typeface="+mn-lt"/>
                <a:cs typeface="+mn-lt"/>
              </a:rPr>
              <a:t> </a:t>
            </a:r>
            <a:r>
              <a:rPr lang="en-US" err="1">
                <a:ea typeface="+mn-lt"/>
                <a:cs typeface="+mn-lt"/>
              </a:rPr>
              <a:t>større</a:t>
            </a:r>
            <a:r>
              <a:rPr lang="en-US">
                <a:ea typeface="+mn-lt"/>
                <a:cs typeface="+mn-lt"/>
              </a:rPr>
              <a:t> </a:t>
            </a:r>
            <a:r>
              <a:rPr lang="en-US" err="1">
                <a:ea typeface="+mn-lt"/>
                <a:cs typeface="+mn-lt"/>
              </a:rPr>
              <a:t>demping</a:t>
            </a:r>
            <a:r>
              <a:rPr lang="en-US">
                <a:ea typeface="+mn-lt"/>
                <a:cs typeface="+mn-lt"/>
              </a:rPr>
              <a:t>, men </a:t>
            </a:r>
            <a:r>
              <a:rPr lang="en-US" err="1">
                <a:ea typeface="+mn-lt"/>
                <a:cs typeface="+mn-lt"/>
              </a:rPr>
              <a:t>riktig</a:t>
            </a:r>
            <a:r>
              <a:rPr lang="en-US">
                <a:ea typeface="+mn-lt"/>
                <a:cs typeface="+mn-lt"/>
              </a:rPr>
              <a:t> bruk og </a:t>
            </a:r>
            <a:r>
              <a:rPr lang="en-US" err="1">
                <a:ea typeface="+mn-lt"/>
                <a:cs typeface="+mn-lt"/>
              </a:rPr>
              <a:t>komfort</a:t>
            </a:r>
            <a:r>
              <a:rPr lang="en-US">
                <a:ea typeface="+mn-lt"/>
                <a:cs typeface="+mn-lt"/>
              </a:rPr>
              <a:t> er </a:t>
            </a:r>
            <a:r>
              <a:rPr lang="en-US" err="1">
                <a:ea typeface="+mn-lt"/>
                <a:cs typeface="+mn-lt"/>
              </a:rPr>
              <a:t>avgjørende</a:t>
            </a:r>
            <a:r>
              <a:rPr lang="en-US">
                <a:ea typeface="+mn-lt"/>
                <a:cs typeface="+mn-lt"/>
              </a:rPr>
              <a:t> for </a:t>
            </a:r>
            <a:r>
              <a:rPr lang="en-US" err="1">
                <a:ea typeface="+mn-lt"/>
                <a:cs typeface="+mn-lt"/>
              </a:rPr>
              <a:t>faktisk</a:t>
            </a:r>
            <a:r>
              <a:rPr lang="en-US">
                <a:ea typeface="+mn-lt"/>
                <a:cs typeface="+mn-lt"/>
              </a:rPr>
              <a:t> </a:t>
            </a:r>
            <a:r>
              <a:rPr lang="en-US" err="1">
                <a:ea typeface="+mn-lt"/>
                <a:cs typeface="+mn-lt"/>
              </a:rPr>
              <a:t>beskyttelse</a:t>
            </a:r>
            <a:r>
              <a:rPr lang="en-US">
                <a:ea typeface="+mn-lt"/>
                <a:cs typeface="+mn-lt"/>
              </a:rPr>
              <a:t>.</a:t>
            </a:r>
            <a:endParaRPr lang="en-US"/>
          </a:p>
          <a:p>
            <a:r>
              <a:rPr lang="en-US" err="1">
                <a:ea typeface="+mn-lt"/>
                <a:cs typeface="+mn-lt"/>
              </a:rPr>
              <a:t>Valg</a:t>
            </a:r>
            <a:r>
              <a:rPr lang="en-US">
                <a:ea typeface="+mn-lt"/>
                <a:cs typeface="+mn-lt"/>
              </a:rPr>
              <a:t> av </a:t>
            </a:r>
            <a:r>
              <a:rPr lang="en-US" err="1">
                <a:ea typeface="+mn-lt"/>
                <a:cs typeface="+mn-lt"/>
              </a:rPr>
              <a:t>hørselsvern</a:t>
            </a:r>
            <a:r>
              <a:rPr lang="en-US">
                <a:ea typeface="+mn-lt"/>
                <a:cs typeface="+mn-lt"/>
              </a:rPr>
              <a:t> </a:t>
            </a:r>
            <a:r>
              <a:rPr lang="en-US" err="1">
                <a:ea typeface="+mn-lt"/>
                <a:cs typeface="+mn-lt"/>
              </a:rPr>
              <a:t>bør</a:t>
            </a:r>
            <a:r>
              <a:rPr lang="en-US">
                <a:ea typeface="+mn-lt"/>
                <a:cs typeface="+mn-lt"/>
              </a:rPr>
              <a:t> </a:t>
            </a:r>
            <a:r>
              <a:rPr lang="en-US" err="1">
                <a:ea typeface="+mn-lt"/>
                <a:cs typeface="+mn-lt"/>
              </a:rPr>
              <a:t>tilpasses</a:t>
            </a:r>
            <a:r>
              <a:rPr lang="en-US">
                <a:ea typeface="+mn-lt"/>
                <a:cs typeface="+mn-lt"/>
              </a:rPr>
              <a:t> </a:t>
            </a:r>
            <a:r>
              <a:rPr lang="en-US" b="1" err="1">
                <a:ea typeface="+mn-lt"/>
                <a:cs typeface="+mn-lt"/>
              </a:rPr>
              <a:t>støynivå</a:t>
            </a:r>
            <a:r>
              <a:rPr lang="en-US" b="1">
                <a:ea typeface="+mn-lt"/>
                <a:cs typeface="+mn-lt"/>
              </a:rPr>
              <a:t>, </a:t>
            </a:r>
            <a:r>
              <a:rPr lang="en-US" b="1" err="1">
                <a:ea typeface="+mn-lt"/>
                <a:cs typeface="+mn-lt"/>
              </a:rPr>
              <a:t>arbeidsoppgaver</a:t>
            </a:r>
            <a:r>
              <a:rPr lang="en-US" b="1">
                <a:ea typeface="+mn-lt"/>
                <a:cs typeface="+mn-lt"/>
              </a:rPr>
              <a:t> og </a:t>
            </a:r>
            <a:r>
              <a:rPr lang="en-US" b="1" err="1">
                <a:ea typeface="+mn-lt"/>
                <a:cs typeface="+mn-lt"/>
              </a:rPr>
              <a:t>brukstid</a:t>
            </a:r>
            <a:r>
              <a:rPr lang="en-US">
                <a:ea typeface="+mn-lt"/>
                <a:cs typeface="+mn-lt"/>
              </a:rPr>
              <a:t>.</a:t>
            </a:r>
            <a:endParaRPr lang="en-US"/>
          </a:p>
          <a:p>
            <a:endParaRPr lang="en-US">
              <a:ea typeface="Calibri"/>
              <a:cs typeface="Calibri"/>
            </a:endParaRPr>
          </a:p>
        </p:txBody>
      </p:sp>
    </p:spTree>
    <p:extLst>
      <p:ext uri="{BB962C8B-B14F-4D97-AF65-F5344CB8AC3E}">
        <p14:creationId xmlns:p14="http://schemas.microsoft.com/office/powerpoint/2010/main" val="2713828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A180E56-C75E-47DF-B7A1-CCAB111DF83D}"/>
              </a:ext>
            </a:extLst>
          </p:cNvPr>
          <p:cNvSpPr>
            <a:spLocks noGrp="1"/>
          </p:cNvSpPr>
          <p:nvPr>
            <p:ph type="title"/>
          </p:nvPr>
        </p:nvSpPr>
        <p:spPr>
          <a:xfrm>
            <a:off x="838200" y="635469"/>
            <a:ext cx="10515600" cy="1325563"/>
          </a:xfrm>
        </p:spPr>
        <p:txBody>
          <a:bodyPr>
            <a:normAutofit fontScale="90000"/>
          </a:bodyPr>
          <a:lstStyle/>
          <a:p>
            <a:r>
              <a:rPr lang="nb-NO" sz="4000" b="1" strike="sngStrike"/>
              <a:t>Vedlegg 3 Hørselvern</a:t>
            </a:r>
            <a:br>
              <a:rPr lang="nb-NO" sz="4000" b="1"/>
            </a:br>
            <a:r>
              <a:rPr lang="nb-NO" sz="3100"/>
              <a:t>I</a:t>
            </a:r>
            <a:r>
              <a:rPr lang="nb-NO" sz="3100" b="1"/>
              <a:t> henhold til Norsk Olje og gass sine anbefalte retningslinjer: </a:t>
            </a:r>
            <a:r>
              <a:rPr lang="nb-NO" sz="3100" b="1">
                <a:hlinkClick r:id="rId2"/>
              </a:rPr>
              <a:t>https://www.offshorenorge.no/faginnhold/retningslinjer/arkiv/helse-arbeidsmiljo-og-sikkerhet/arbeidsmiljo/114-anbefalte-retningslinjer-for-handtering-av-horselsskadelig-stoy/</a:t>
            </a:r>
            <a:endParaRPr lang="nb-NO" sz="4000" b="1"/>
          </a:p>
        </p:txBody>
      </p:sp>
      <p:graphicFrame>
        <p:nvGraphicFramePr>
          <p:cNvPr id="9" name="Tabell 9">
            <a:extLst>
              <a:ext uri="{FF2B5EF4-FFF2-40B4-BE49-F238E27FC236}">
                <a16:creationId xmlns:a16="http://schemas.microsoft.com/office/drawing/2014/main" id="{EB89D227-039E-49F9-92B0-2B5A4D6C856D}"/>
              </a:ext>
            </a:extLst>
          </p:cNvPr>
          <p:cNvGraphicFramePr>
            <a:graphicFrameLocks noGrp="1"/>
          </p:cNvGraphicFramePr>
          <p:nvPr>
            <p:ph idx="1"/>
          </p:nvPr>
        </p:nvGraphicFramePr>
        <p:xfrm>
          <a:off x="909761" y="2700269"/>
          <a:ext cx="10515600" cy="219964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4078067706"/>
                    </a:ext>
                  </a:extLst>
                </a:gridCol>
                <a:gridCol w="2628900">
                  <a:extLst>
                    <a:ext uri="{9D8B030D-6E8A-4147-A177-3AD203B41FA5}">
                      <a16:colId xmlns:a16="http://schemas.microsoft.com/office/drawing/2014/main" val="3909732675"/>
                    </a:ext>
                  </a:extLst>
                </a:gridCol>
                <a:gridCol w="2628900">
                  <a:extLst>
                    <a:ext uri="{9D8B030D-6E8A-4147-A177-3AD203B41FA5}">
                      <a16:colId xmlns:a16="http://schemas.microsoft.com/office/drawing/2014/main" val="4274005292"/>
                    </a:ext>
                  </a:extLst>
                </a:gridCol>
                <a:gridCol w="2628900">
                  <a:extLst>
                    <a:ext uri="{9D8B030D-6E8A-4147-A177-3AD203B41FA5}">
                      <a16:colId xmlns:a16="http://schemas.microsoft.com/office/drawing/2014/main" val="686958350"/>
                    </a:ext>
                  </a:extLst>
                </a:gridCol>
              </a:tblGrid>
              <a:tr h="370840">
                <a:tc>
                  <a:txBody>
                    <a:bodyPr/>
                    <a:lstStyle/>
                    <a:p>
                      <a:pPr algn="ctr"/>
                      <a:r>
                        <a:rPr lang="nb-NO"/>
                        <a:t>Gjennomsnittlig lydnivå</a:t>
                      </a:r>
                    </a:p>
                    <a:p>
                      <a:pPr algn="ctr"/>
                      <a:r>
                        <a:rPr lang="nb-NO"/>
                        <a:t>dB(A)</a:t>
                      </a:r>
                    </a:p>
                  </a:txBody>
                  <a:tcPr anchor="ctr"/>
                </a:tc>
                <a:tc>
                  <a:txBody>
                    <a:bodyPr/>
                    <a:lstStyle/>
                    <a:p>
                      <a:pPr algn="ctr"/>
                      <a:r>
                        <a:rPr lang="nb-NO"/>
                        <a:t>Maks lydnivå</a:t>
                      </a:r>
                    </a:p>
                    <a:p>
                      <a:pPr algn="ctr"/>
                      <a:r>
                        <a:rPr lang="nb-NO"/>
                        <a:t>dB(C) Peak</a:t>
                      </a:r>
                    </a:p>
                  </a:txBody>
                  <a:tcPr anchor="ctr"/>
                </a:tc>
                <a:tc>
                  <a:txBody>
                    <a:bodyPr/>
                    <a:lstStyle/>
                    <a:p>
                      <a:pPr algn="ctr"/>
                      <a:r>
                        <a:rPr lang="nb-NO"/>
                        <a:t>Anbefalt oppholdstid</a:t>
                      </a:r>
                    </a:p>
                  </a:txBody>
                  <a:tcPr anchor="ctr"/>
                </a:tc>
                <a:tc>
                  <a:txBody>
                    <a:bodyPr/>
                    <a:lstStyle/>
                    <a:p>
                      <a:pPr algn="ctr"/>
                      <a:r>
                        <a:rPr lang="nb-NO"/>
                        <a:t>Hørselvern</a:t>
                      </a:r>
                    </a:p>
                  </a:txBody>
                  <a:tcPr anchor="ctr"/>
                </a:tc>
                <a:extLst>
                  <a:ext uri="{0D108BD9-81ED-4DB2-BD59-A6C34878D82A}">
                    <a16:rowId xmlns:a16="http://schemas.microsoft.com/office/drawing/2014/main" val="307549722"/>
                  </a:ext>
                </a:extLst>
              </a:tr>
              <a:tr h="370840">
                <a:tc>
                  <a:txBody>
                    <a:bodyPr/>
                    <a:lstStyle/>
                    <a:p>
                      <a:pPr algn="ctr"/>
                      <a:r>
                        <a:rPr lang="nb-NO"/>
                        <a:t>&gt;110</a:t>
                      </a:r>
                    </a:p>
                  </a:txBody>
                  <a:tcPr anchor="ctr"/>
                </a:tc>
                <a:tc rowSpan="4">
                  <a:txBody>
                    <a:bodyPr/>
                    <a:lstStyle/>
                    <a:p>
                      <a:pPr algn="ctr"/>
                      <a:r>
                        <a:rPr lang="nb-NO"/>
                        <a:t>&gt;140</a:t>
                      </a:r>
                    </a:p>
                  </a:txBody>
                  <a:tcPr anchor="ctr"/>
                </a:tc>
                <a:tc>
                  <a:txBody>
                    <a:bodyPr/>
                    <a:lstStyle/>
                    <a:p>
                      <a:pPr algn="ctr"/>
                      <a:r>
                        <a:rPr lang="nb-NO"/>
                        <a:t>Opphold ikke anbefalt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b-NO"/>
                        <a:t>Opphold ikke anbefalt</a:t>
                      </a:r>
                    </a:p>
                  </a:txBody>
                  <a:tcPr anchor="ctr"/>
                </a:tc>
                <a:extLst>
                  <a:ext uri="{0D108BD9-81ED-4DB2-BD59-A6C34878D82A}">
                    <a16:rowId xmlns:a16="http://schemas.microsoft.com/office/drawing/2014/main" val="2410227210"/>
                  </a:ext>
                </a:extLst>
              </a:tr>
              <a:tr h="370840">
                <a:tc>
                  <a:txBody>
                    <a:bodyPr/>
                    <a:lstStyle/>
                    <a:p>
                      <a:pPr algn="ctr"/>
                      <a:r>
                        <a:rPr lang="nb-NO"/>
                        <a:t>106-110</a:t>
                      </a:r>
                    </a:p>
                  </a:txBody>
                  <a:tcPr anchor="ctr"/>
                </a:tc>
                <a:tc vMerge="1">
                  <a:txBody>
                    <a:bodyPr/>
                    <a:lstStyle/>
                    <a:p>
                      <a:endParaRPr lang="nb-NO"/>
                    </a:p>
                  </a:txBody>
                  <a:tcPr/>
                </a:tc>
                <a:tc>
                  <a:txBody>
                    <a:bodyPr/>
                    <a:lstStyle/>
                    <a:p>
                      <a:pPr algn="ctr"/>
                      <a:r>
                        <a:rPr lang="nb-NO"/>
                        <a:t>30 min. per skift</a:t>
                      </a:r>
                    </a:p>
                  </a:txBody>
                  <a:tcPr anchor="ctr"/>
                </a:tc>
                <a:tc rowSpan="3">
                  <a:txBody>
                    <a:bodyPr/>
                    <a:lstStyle/>
                    <a:p>
                      <a:pPr algn="ctr"/>
                      <a:r>
                        <a:rPr lang="nb-NO"/>
                        <a:t>Dobbelt hørselvern, både øreklokker og ørepropper.</a:t>
                      </a:r>
                    </a:p>
                    <a:p>
                      <a:pPr algn="ctr"/>
                      <a:r>
                        <a:rPr lang="nb-NO"/>
                        <a:t>Ved opphold kortere enn 10 min. enkelt hørselvern.</a:t>
                      </a:r>
                    </a:p>
                  </a:txBody>
                  <a:tcPr anchor="ctr"/>
                </a:tc>
                <a:extLst>
                  <a:ext uri="{0D108BD9-81ED-4DB2-BD59-A6C34878D82A}">
                    <a16:rowId xmlns:a16="http://schemas.microsoft.com/office/drawing/2014/main" val="3023492865"/>
                  </a:ext>
                </a:extLst>
              </a:tr>
              <a:tr h="370840">
                <a:tc>
                  <a:txBody>
                    <a:bodyPr/>
                    <a:lstStyle/>
                    <a:p>
                      <a:pPr algn="ctr"/>
                      <a:r>
                        <a:rPr lang="nb-NO"/>
                        <a:t>101-105</a:t>
                      </a:r>
                    </a:p>
                  </a:txBody>
                  <a:tcPr anchor="ctr"/>
                </a:tc>
                <a:tc vMerge="1">
                  <a:txBody>
                    <a:bodyPr/>
                    <a:lstStyle/>
                    <a:p>
                      <a:endParaRPr lang="nb-NO"/>
                    </a:p>
                  </a:txBody>
                  <a:tcPr/>
                </a:tc>
                <a:tc>
                  <a:txBody>
                    <a:bodyPr/>
                    <a:lstStyle/>
                    <a:p>
                      <a:pPr algn="ctr"/>
                      <a:r>
                        <a:rPr lang="nb-NO"/>
                        <a:t>2 timer per skift</a:t>
                      </a:r>
                    </a:p>
                  </a:txBody>
                  <a:tcPr anchor="ctr"/>
                </a:tc>
                <a:tc vMerge="1">
                  <a:txBody>
                    <a:bodyPr/>
                    <a:lstStyle/>
                    <a:p>
                      <a:endParaRPr lang="nb-NO"/>
                    </a:p>
                  </a:txBody>
                  <a:tcPr/>
                </a:tc>
                <a:extLst>
                  <a:ext uri="{0D108BD9-81ED-4DB2-BD59-A6C34878D82A}">
                    <a16:rowId xmlns:a16="http://schemas.microsoft.com/office/drawing/2014/main" val="98774984"/>
                  </a:ext>
                </a:extLst>
              </a:tr>
              <a:tr h="370840">
                <a:tc>
                  <a:txBody>
                    <a:bodyPr/>
                    <a:lstStyle/>
                    <a:p>
                      <a:pPr algn="ctr"/>
                      <a:r>
                        <a:rPr lang="nb-NO"/>
                        <a:t>96-100</a:t>
                      </a:r>
                    </a:p>
                  </a:txBody>
                  <a:tcPr anchor="ctr"/>
                </a:tc>
                <a:tc vMerge="1">
                  <a:txBody>
                    <a:bodyPr/>
                    <a:lstStyle/>
                    <a:p>
                      <a:endParaRPr lang="nb-NO"/>
                    </a:p>
                  </a:txBody>
                  <a:tcPr/>
                </a:tc>
                <a:tc>
                  <a:txBody>
                    <a:bodyPr/>
                    <a:lstStyle/>
                    <a:p>
                      <a:pPr algn="ctr"/>
                      <a:r>
                        <a:rPr lang="nb-NO"/>
                        <a:t>6 timer per skift</a:t>
                      </a:r>
                    </a:p>
                  </a:txBody>
                  <a:tcPr anchor="ctr"/>
                </a:tc>
                <a:tc vMerge="1">
                  <a:txBody>
                    <a:bodyPr/>
                    <a:lstStyle/>
                    <a:p>
                      <a:endParaRPr lang="nb-NO"/>
                    </a:p>
                  </a:txBody>
                  <a:tcPr/>
                </a:tc>
                <a:extLst>
                  <a:ext uri="{0D108BD9-81ED-4DB2-BD59-A6C34878D82A}">
                    <a16:rowId xmlns:a16="http://schemas.microsoft.com/office/drawing/2014/main" val="827190095"/>
                  </a:ext>
                </a:extLst>
              </a:tr>
            </a:tbl>
          </a:graphicData>
        </a:graphic>
      </p:graphicFrame>
    </p:spTree>
    <p:extLst>
      <p:ext uri="{BB962C8B-B14F-4D97-AF65-F5344CB8AC3E}">
        <p14:creationId xmlns:p14="http://schemas.microsoft.com/office/powerpoint/2010/main" val="1420076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26087BA-DC36-4BED-B1CF-C043D9893EB7}"/>
              </a:ext>
            </a:extLst>
          </p:cNvPr>
          <p:cNvSpPr>
            <a:spLocks noGrp="1"/>
          </p:cNvSpPr>
          <p:nvPr>
            <p:ph type="title"/>
          </p:nvPr>
        </p:nvSpPr>
        <p:spPr/>
        <p:txBody>
          <a:bodyPr/>
          <a:lstStyle/>
          <a:p>
            <a:r>
              <a:rPr lang="nb-NO" b="1"/>
              <a:t>Demping - Øreklokker</a:t>
            </a:r>
          </a:p>
        </p:txBody>
      </p:sp>
      <p:pic>
        <p:nvPicPr>
          <p:cNvPr id="4" name="Plassholder for innhold 3" descr="HØRSELVERN MT7H79P3E-50 PELTOR ">
            <a:extLst>
              <a:ext uri="{FF2B5EF4-FFF2-40B4-BE49-F238E27FC236}">
                <a16:creationId xmlns:a16="http://schemas.microsoft.com/office/drawing/2014/main" id="{027C7C0E-19FF-4A7A-B577-5C4E196BB344}"/>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6626" t="19646" r="22084" b="17463"/>
          <a:stretch/>
        </p:blipFill>
        <p:spPr bwMode="auto">
          <a:xfrm>
            <a:off x="945313" y="1572325"/>
            <a:ext cx="2335149" cy="2396147"/>
          </a:xfrm>
          <a:prstGeom prst="rect">
            <a:avLst/>
          </a:prstGeom>
          <a:noFill/>
          <a:ln>
            <a:noFill/>
          </a:ln>
          <a:extLst>
            <a:ext uri="{53640926-AAD7-44D8-BBD7-CCE9431645EC}">
              <a14:shadowObscured xmlns:a14="http://schemas.microsoft.com/office/drawing/2010/main"/>
            </a:ext>
          </a:extLst>
        </p:spPr>
      </p:pic>
      <p:sp>
        <p:nvSpPr>
          <p:cNvPr id="5" name="Tittel 1">
            <a:extLst>
              <a:ext uri="{FF2B5EF4-FFF2-40B4-BE49-F238E27FC236}">
                <a16:creationId xmlns:a16="http://schemas.microsoft.com/office/drawing/2014/main" id="{82993932-DD95-4627-B571-B62CA0B198C9}"/>
              </a:ext>
            </a:extLst>
          </p:cNvPr>
          <p:cNvSpPr txBox="1">
            <a:spLocks/>
          </p:cNvSpPr>
          <p:nvPr/>
        </p:nvSpPr>
        <p:spPr>
          <a:xfrm>
            <a:off x="3704111" y="1415386"/>
            <a:ext cx="7427715" cy="255308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nb-NO" b="1">
              <a:latin typeface="+mn-lt"/>
            </a:endParaRPr>
          </a:p>
          <a:p>
            <a:pPr indent="449580"/>
            <a:r>
              <a:rPr lang="nb-NO">
                <a:effectLst/>
                <a:latin typeface="+mn-lt"/>
                <a:ea typeface="Times New Roman" panose="02020603050405020304" pitchFamily="18" charset="0"/>
                <a:cs typeface="Times New Roman" panose="02020603050405020304" pitchFamily="18" charset="0"/>
              </a:rPr>
              <a:t>Gjennomsnittlig demping, SNR = 32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 </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Høyfrekvent lyd = 33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Mellomfrekvent = 31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Lavfrekvent lyd = 23 dB</a:t>
            </a:r>
            <a:endParaRPr lang="nb-NO">
              <a:effectLst/>
              <a:latin typeface="+mn-lt"/>
              <a:ea typeface="Calibri" panose="020F0502020204030204" pitchFamily="34" charset="0"/>
              <a:cs typeface="Times New Roman" panose="02020603050405020304" pitchFamily="18" charset="0"/>
            </a:endParaRPr>
          </a:p>
          <a:p>
            <a:endParaRPr lang="nb-NO" b="1"/>
          </a:p>
        </p:txBody>
      </p:sp>
      <p:pic>
        <p:nvPicPr>
          <p:cNvPr id="6" name="Bilde 5" descr=" ">
            <a:hlinkClick r:id="rId3"/>
            <a:extLst>
              <a:ext uri="{FF2B5EF4-FFF2-40B4-BE49-F238E27FC236}">
                <a16:creationId xmlns:a16="http://schemas.microsoft.com/office/drawing/2014/main" id="{5F34CDF5-00DC-42ED-A403-0F90A6E57C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642" t="5942" r="6013" b="6554"/>
          <a:stretch/>
        </p:blipFill>
        <p:spPr bwMode="auto">
          <a:xfrm>
            <a:off x="1175909" y="4475802"/>
            <a:ext cx="1827547" cy="1873950"/>
          </a:xfrm>
          <a:prstGeom prst="rect">
            <a:avLst/>
          </a:prstGeom>
          <a:noFill/>
          <a:ln>
            <a:noFill/>
          </a:ln>
          <a:extLst>
            <a:ext uri="{53640926-AAD7-44D8-BBD7-CCE9431645EC}">
              <a14:shadowObscured xmlns:a14="http://schemas.microsoft.com/office/drawing/2010/main"/>
            </a:ext>
          </a:extLst>
        </p:spPr>
      </p:pic>
      <p:sp>
        <p:nvSpPr>
          <p:cNvPr id="7" name="Tittel 1">
            <a:extLst>
              <a:ext uri="{FF2B5EF4-FFF2-40B4-BE49-F238E27FC236}">
                <a16:creationId xmlns:a16="http://schemas.microsoft.com/office/drawing/2014/main" id="{BC589BCF-BD12-4E3D-B376-8CF1DEDC06A7}"/>
              </a:ext>
            </a:extLst>
          </p:cNvPr>
          <p:cNvSpPr txBox="1">
            <a:spLocks/>
          </p:cNvSpPr>
          <p:nvPr/>
        </p:nvSpPr>
        <p:spPr>
          <a:xfrm>
            <a:off x="3704111" y="4071121"/>
            <a:ext cx="7427715" cy="255308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nb-NO" b="1">
              <a:latin typeface="+mn-lt"/>
            </a:endParaRPr>
          </a:p>
          <a:p>
            <a:pPr indent="449580"/>
            <a:r>
              <a:rPr lang="nb-NO">
                <a:effectLst/>
                <a:latin typeface="+mn-lt"/>
                <a:ea typeface="Times New Roman" panose="02020603050405020304" pitchFamily="18" charset="0"/>
                <a:cs typeface="Times New Roman" panose="02020603050405020304" pitchFamily="18" charset="0"/>
              </a:rPr>
              <a:t>Gjennomsnittlig demping, SNR = 34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 </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Høyfrekvent lyd = 40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Mellomfrekvent = 32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Lavfrekvent lyd = 22 dB</a:t>
            </a:r>
            <a:endParaRPr lang="nb-NO">
              <a:effectLst/>
              <a:latin typeface="+mn-lt"/>
              <a:ea typeface="Calibri" panose="020F0502020204030204" pitchFamily="34" charset="0"/>
              <a:cs typeface="Times New Roman" panose="02020603050405020304" pitchFamily="18" charset="0"/>
            </a:endParaRPr>
          </a:p>
          <a:p>
            <a:endParaRPr lang="nb-NO" b="1"/>
          </a:p>
        </p:txBody>
      </p:sp>
    </p:spTree>
    <p:extLst>
      <p:ext uri="{BB962C8B-B14F-4D97-AF65-F5344CB8AC3E}">
        <p14:creationId xmlns:p14="http://schemas.microsoft.com/office/powerpoint/2010/main" val="4162218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D21E554-A97F-4A5F-B602-6B0E07C30F9E}"/>
              </a:ext>
            </a:extLst>
          </p:cNvPr>
          <p:cNvSpPr>
            <a:spLocks noGrp="1"/>
          </p:cNvSpPr>
          <p:nvPr>
            <p:ph type="title"/>
          </p:nvPr>
        </p:nvSpPr>
        <p:spPr>
          <a:xfrm>
            <a:off x="385714" y="599793"/>
            <a:ext cx="10515600" cy="1325563"/>
          </a:xfrm>
        </p:spPr>
        <p:txBody>
          <a:bodyPr/>
          <a:lstStyle/>
          <a:p>
            <a:r>
              <a:rPr lang="nb-NO" b="1"/>
              <a:t>Demping - Ørepropper</a:t>
            </a:r>
          </a:p>
        </p:txBody>
      </p:sp>
      <p:pic>
        <p:nvPicPr>
          <p:cNvPr id="4" name="Picture 4" descr="clearsound_hoyre1">
            <a:extLst>
              <a:ext uri="{FF2B5EF4-FFF2-40B4-BE49-F238E27FC236}">
                <a16:creationId xmlns:a16="http://schemas.microsoft.com/office/drawing/2014/main" id="{3BB4DD35-BADF-4C5F-BAE0-B538FD9FD86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8065" t="32602" r="26210" b="22745"/>
          <a:stretch/>
        </p:blipFill>
        <p:spPr bwMode="auto">
          <a:xfrm rot="5400000">
            <a:off x="1170047" y="1419006"/>
            <a:ext cx="1677428" cy="1838226"/>
          </a:xfrm>
          <a:prstGeom prst="rect">
            <a:avLst/>
          </a:prstGeom>
          <a:noFill/>
          <a:ln>
            <a:noFill/>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a:ext>
          </a:extLst>
        </p:spPr>
      </p:pic>
      <p:pic>
        <p:nvPicPr>
          <p:cNvPr id="5" name="Bilde 4" descr="Relatert bilde">
            <a:hlinkClick r:id="rId3" tgtFrame="&quot;_blank&quot;"/>
            <a:extLst>
              <a:ext uri="{FF2B5EF4-FFF2-40B4-BE49-F238E27FC236}">
                <a16:creationId xmlns:a16="http://schemas.microsoft.com/office/drawing/2014/main" id="{FC0937F4-9217-4165-BA79-18F4248C436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076" t="13435" r="16689" b="11765"/>
          <a:stretch/>
        </p:blipFill>
        <p:spPr bwMode="auto">
          <a:xfrm>
            <a:off x="963888" y="3917996"/>
            <a:ext cx="2254252" cy="1677429"/>
          </a:xfrm>
          <a:prstGeom prst="rect">
            <a:avLst/>
          </a:prstGeom>
          <a:noFill/>
          <a:ln>
            <a:noFill/>
          </a:ln>
          <a:extLst>
            <a:ext uri="{53640926-AAD7-44D8-BBD7-CCE9431645EC}">
              <a14:shadowObscured xmlns:a14="http://schemas.microsoft.com/office/drawing/2010/main"/>
            </a:ext>
          </a:extLst>
        </p:spPr>
      </p:pic>
      <p:sp>
        <p:nvSpPr>
          <p:cNvPr id="6" name="Tittel 1">
            <a:extLst>
              <a:ext uri="{FF2B5EF4-FFF2-40B4-BE49-F238E27FC236}">
                <a16:creationId xmlns:a16="http://schemas.microsoft.com/office/drawing/2014/main" id="{18C81343-05CE-4E03-9F76-53FB713A2925}"/>
              </a:ext>
            </a:extLst>
          </p:cNvPr>
          <p:cNvSpPr txBox="1">
            <a:spLocks/>
          </p:cNvSpPr>
          <p:nvPr/>
        </p:nvSpPr>
        <p:spPr>
          <a:xfrm>
            <a:off x="3704111" y="4071121"/>
            <a:ext cx="7427715" cy="255308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nb-NO" b="1">
              <a:latin typeface="+mn-lt"/>
            </a:endParaRPr>
          </a:p>
          <a:p>
            <a:pPr indent="449580"/>
            <a:r>
              <a:rPr lang="nb-NO">
                <a:effectLst/>
                <a:latin typeface="+mn-lt"/>
                <a:ea typeface="Times New Roman" panose="02020603050405020304" pitchFamily="18" charset="0"/>
                <a:cs typeface="Times New Roman" panose="02020603050405020304" pitchFamily="18" charset="0"/>
              </a:rPr>
              <a:t>Gjennomsnittlig demping, SNR = 36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 </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Høyfrekvent lyd = 34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Mellomfrekvent = 34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Lavfrekvent lyd = 31 dB</a:t>
            </a:r>
            <a:endParaRPr lang="nb-NO">
              <a:effectLst/>
              <a:latin typeface="+mn-lt"/>
              <a:ea typeface="Calibri" panose="020F0502020204030204" pitchFamily="34" charset="0"/>
              <a:cs typeface="Times New Roman" panose="02020603050405020304" pitchFamily="18" charset="0"/>
            </a:endParaRPr>
          </a:p>
          <a:p>
            <a:endParaRPr lang="nb-NO" b="1"/>
          </a:p>
        </p:txBody>
      </p:sp>
      <p:sp>
        <p:nvSpPr>
          <p:cNvPr id="7" name="Tittel 1">
            <a:extLst>
              <a:ext uri="{FF2B5EF4-FFF2-40B4-BE49-F238E27FC236}">
                <a16:creationId xmlns:a16="http://schemas.microsoft.com/office/drawing/2014/main" id="{57198702-B72E-4BA2-938F-B1A842195C07}"/>
              </a:ext>
            </a:extLst>
          </p:cNvPr>
          <p:cNvSpPr txBox="1">
            <a:spLocks/>
          </p:cNvSpPr>
          <p:nvPr/>
        </p:nvSpPr>
        <p:spPr>
          <a:xfrm>
            <a:off x="3674637" y="1645133"/>
            <a:ext cx="7427715" cy="255308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nb-NO" b="1">
              <a:latin typeface="+mn-lt"/>
            </a:endParaRPr>
          </a:p>
          <a:p>
            <a:pPr indent="449580"/>
            <a:r>
              <a:rPr lang="nb-NO">
                <a:effectLst/>
                <a:latin typeface="+mn-lt"/>
                <a:ea typeface="Times New Roman" panose="02020603050405020304" pitchFamily="18" charset="0"/>
                <a:cs typeface="Times New Roman" panose="02020603050405020304" pitchFamily="18" charset="0"/>
              </a:rPr>
              <a:t>Gjennomsnittlig demping, SNR = 20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 </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Høyfrekvent lyd = 18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Mellomfrekvent = 19 dB</a:t>
            </a:r>
            <a:endParaRPr lang="nb-NO">
              <a:effectLst/>
              <a:latin typeface="+mn-lt"/>
              <a:ea typeface="Calibri" panose="020F0502020204030204" pitchFamily="34"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Lavfrekvent lyd = 19 dB</a:t>
            </a:r>
            <a:endParaRPr lang="nb-NO">
              <a:effectLst/>
              <a:latin typeface="+mn-lt"/>
              <a:ea typeface="Calibri" panose="020F0502020204030204" pitchFamily="34" charset="0"/>
              <a:cs typeface="Times New Roman" panose="02020603050405020304" pitchFamily="18" charset="0"/>
            </a:endParaRPr>
          </a:p>
          <a:p>
            <a:endParaRPr lang="nb-NO" b="1"/>
          </a:p>
        </p:txBody>
      </p:sp>
    </p:spTree>
    <p:extLst>
      <p:ext uri="{BB962C8B-B14F-4D97-AF65-F5344CB8AC3E}">
        <p14:creationId xmlns:p14="http://schemas.microsoft.com/office/powerpoint/2010/main" val="13775798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tel 1">
            <a:extLst>
              <a:ext uri="{FF2B5EF4-FFF2-40B4-BE49-F238E27FC236}">
                <a16:creationId xmlns:a16="http://schemas.microsoft.com/office/drawing/2014/main" id="{C61F768D-FDA0-499F-A593-B5086AD44488}"/>
              </a:ext>
            </a:extLst>
          </p:cNvPr>
          <p:cNvSpPr>
            <a:spLocks noGrp="1"/>
          </p:cNvSpPr>
          <p:nvPr>
            <p:ph type="title"/>
          </p:nvPr>
        </p:nvSpPr>
        <p:spPr>
          <a:xfrm>
            <a:off x="1981200" y="274639"/>
            <a:ext cx="8229600" cy="700087"/>
          </a:xfrm>
        </p:spPr>
        <p:txBody>
          <a:bodyPr>
            <a:normAutofit fontScale="90000"/>
          </a:bodyPr>
          <a:lstStyle/>
          <a:p>
            <a:r>
              <a:rPr lang="nb-NO" altLang="nb-NO" b="1"/>
              <a:t>Dobbelt hørselvern – Demping</a:t>
            </a:r>
            <a:br>
              <a:rPr lang="nb-NO" altLang="nb-NO" b="1"/>
            </a:br>
            <a:r>
              <a:rPr lang="nb-NO" altLang="nb-NO" sz="2400" b="1"/>
              <a:t>Oppgitt gjennomsnittlig dempingsverdier - SNR</a:t>
            </a:r>
            <a:endParaRPr lang="nb-NO" altLang="nb-NO" b="1"/>
          </a:p>
        </p:txBody>
      </p:sp>
      <p:pic>
        <p:nvPicPr>
          <p:cNvPr id="162819" name="Plassholder for innhold 1">
            <a:extLst>
              <a:ext uri="{FF2B5EF4-FFF2-40B4-BE49-F238E27FC236}">
                <a16:creationId xmlns:a16="http://schemas.microsoft.com/office/drawing/2014/main" id="{D4A40D39-4C1F-4959-A29E-4E04FD17385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70801" y="1336675"/>
            <a:ext cx="2562225" cy="4305300"/>
          </a:xfrm>
        </p:spPr>
      </p:pic>
      <p:pic>
        <p:nvPicPr>
          <p:cNvPr id="162820" name="Bilde 2">
            <a:extLst>
              <a:ext uri="{FF2B5EF4-FFF2-40B4-BE49-F238E27FC236}">
                <a16:creationId xmlns:a16="http://schemas.microsoft.com/office/drawing/2014/main" id="{747B83EC-AE84-4B2A-89C5-F22C277056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3864" y="1447800"/>
            <a:ext cx="122872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1" name="Bilde 3">
            <a:extLst>
              <a:ext uri="{FF2B5EF4-FFF2-40B4-BE49-F238E27FC236}">
                <a16:creationId xmlns:a16="http://schemas.microsoft.com/office/drawing/2014/main" id="{39CA3315-703F-4A80-B14D-9626790DF7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338" y="1527175"/>
            <a:ext cx="1198562"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2" name="Bilde 4">
            <a:extLst>
              <a:ext uri="{FF2B5EF4-FFF2-40B4-BE49-F238E27FC236}">
                <a16:creationId xmlns:a16="http://schemas.microsoft.com/office/drawing/2014/main" id="{2479844F-F168-4D3E-BF5F-06B7BD244D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1326" y="2787650"/>
            <a:ext cx="121602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3" name="Bilde 7">
            <a:extLst>
              <a:ext uri="{FF2B5EF4-FFF2-40B4-BE49-F238E27FC236}">
                <a16:creationId xmlns:a16="http://schemas.microsoft.com/office/drawing/2014/main" id="{1F88917D-90FF-496E-960C-B560C108CA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0326" y="2787650"/>
            <a:ext cx="121602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4" name="Bilde 5">
            <a:extLst>
              <a:ext uri="{FF2B5EF4-FFF2-40B4-BE49-F238E27FC236}">
                <a16:creationId xmlns:a16="http://schemas.microsoft.com/office/drawing/2014/main" id="{AFF64BAA-9B61-4F18-B803-C6BD114709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8313" y="1336676"/>
            <a:ext cx="24765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ktangel 6">
            <a:extLst>
              <a:ext uri="{FF2B5EF4-FFF2-40B4-BE49-F238E27FC236}">
                <a16:creationId xmlns:a16="http://schemas.microsoft.com/office/drawing/2014/main" id="{C6C4FD7E-64D4-4780-820B-E886587E9BA3}"/>
              </a:ext>
            </a:extLst>
          </p:cNvPr>
          <p:cNvSpPr/>
          <p:nvPr/>
        </p:nvSpPr>
        <p:spPr>
          <a:xfrm>
            <a:off x="4511676" y="5373689"/>
            <a:ext cx="1439863" cy="5032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1" name="Rektangel 10">
            <a:extLst>
              <a:ext uri="{FF2B5EF4-FFF2-40B4-BE49-F238E27FC236}">
                <a16:creationId xmlns:a16="http://schemas.microsoft.com/office/drawing/2014/main" id="{8D633D66-BADB-4A98-BA1D-8AB497074B96}"/>
              </a:ext>
            </a:extLst>
          </p:cNvPr>
          <p:cNvSpPr/>
          <p:nvPr/>
        </p:nvSpPr>
        <p:spPr>
          <a:xfrm>
            <a:off x="9201151" y="5389564"/>
            <a:ext cx="1077913" cy="504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cxnSp>
        <p:nvCxnSpPr>
          <p:cNvPr id="10" name="Rett linje 9">
            <a:extLst>
              <a:ext uri="{FF2B5EF4-FFF2-40B4-BE49-F238E27FC236}">
                <a16:creationId xmlns:a16="http://schemas.microsoft.com/office/drawing/2014/main" id="{C5742A35-3C48-4682-BCAF-EDEB688207E7}"/>
              </a:ext>
            </a:extLst>
          </p:cNvPr>
          <p:cNvCxnSpPr/>
          <p:nvPr/>
        </p:nvCxnSpPr>
        <p:spPr>
          <a:xfrm>
            <a:off x="5880100" y="1125539"/>
            <a:ext cx="71438" cy="49672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Ellipse 11">
            <a:extLst>
              <a:ext uri="{FF2B5EF4-FFF2-40B4-BE49-F238E27FC236}">
                <a16:creationId xmlns:a16="http://schemas.microsoft.com/office/drawing/2014/main" id="{5C9766A3-C52F-4DFF-8061-CEA5600AE2FF}"/>
              </a:ext>
            </a:extLst>
          </p:cNvPr>
          <p:cNvSpPr/>
          <p:nvPr/>
        </p:nvSpPr>
        <p:spPr>
          <a:xfrm>
            <a:off x="4467226" y="4581525"/>
            <a:ext cx="1152525" cy="10604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5" name="Ellipse 14">
            <a:extLst>
              <a:ext uri="{FF2B5EF4-FFF2-40B4-BE49-F238E27FC236}">
                <a16:creationId xmlns:a16="http://schemas.microsoft.com/office/drawing/2014/main" id="{43172929-F396-441C-BF86-267E2A83A17B}"/>
              </a:ext>
            </a:extLst>
          </p:cNvPr>
          <p:cNvSpPr/>
          <p:nvPr/>
        </p:nvSpPr>
        <p:spPr>
          <a:xfrm>
            <a:off x="9183689" y="4579939"/>
            <a:ext cx="1152525" cy="10620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7" name="Ellipse 16">
            <a:extLst>
              <a:ext uri="{FF2B5EF4-FFF2-40B4-BE49-F238E27FC236}">
                <a16:creationId xmlns:a16="http://schemas.microsoft.com/office/drawing/2014/main" id="{4A8C64CB-A73C-4D6E-A21E-2ABB6A4A417F}"/>
              </a:ext>
            </a:extLst>
          </p:cNvPr>
          <p:cNvSpPr/>
          <p:nvPr/>
        </p:nvSpPr>
        <p:spPr>
          <a:xfrm>
            <a:off x="1639888" y="1357313"/>
            <a:ext cx="1287462" cy="1282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
        <p:nvSpPr>
          <p:cNvPr id="18" name="Ellipse 17">
            <a:extLst>
              <a:ext uri="{FF2B5EF4-FFF2-40B4-BE49-F238E27FC236}">
                <a16:creationId xmlns:a16="http://schemas.microsoft.com/office/drawing/2014/main" id="{3E1B8551-5969-47D1-85D9-C95AD4F5FDBB}"/>
              </a:ext>
            </a:extLst>
          </p:cNvPr>
          <p:cNvSpPr/>
          <p:nvPr/>
        </p:nvSpPr>
        <p:spPr>
          <a:xfrm>
            <a:off x="6383338" y="1336675"/>
            <a:ext cx="1287462" cy="1282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ssholder for innhold 3" descr=" ">
            <a:hlinkClick r:id="rId2"/>
            <a:extLst>
              <a:ext uri="{FF2B5EF4-FFF2-40B4-BE49-F238E27FC236}">
                <a16:creationId xmlns:a16="http://schemas.microsoft.com/office/drawing/2014/main" id="{A0AD4330-E8AD-4E59-AD3C-B534F2E7AD2F}"/>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8642" t="5942" r="6013" b="6554"/>
          <a:stretch/>
        </p:blipFill>
        <p:spPr bwMode="auto">
          <a:xfrm>
            <a:off x="1376378" y="674122"/>
            <a:ext cx="2502662" cy="2565973"/>
          </a:xfrm>
          <a:prstGeom prst="rect">
            <a:avLst/>
          </a:prstGeom>
          <a:noFill/>
          <a:ln>
            <a:noFill/>
          </a:ln>
          <a:extLst>
            <a:ext uri="{53640926-AAD7-44D8-BBD7-CCE9431645EC}">
              <a14:shadowObscured xmlns:a14="http://schemas.microsoft.com/office/drawing/2010/main"/>
            </a:ext>
          </a:extLst>
        </p:spPr>
      </p:pic>
      <p:sp>
        <p:nvSpPr>
          <p:cNvPr id="5" name="Tittel 1">
            <a:extLst>
              <a:ext uri="{FF2B5EF4-FFF2-40B4-BE49-F238E27FC236}">
                <a16:creationId xmlns:a16="http://schemas.microsoft.com/office/drawing/2014/main" id="{663F5AC4-9C92-4353-B97C-1488C4B58125}"/>
              </a:ext>
            </a:extLst>
          </p:cNvPr>
          <p:cNvSpPr txBox="1">
            <a:spLocks/>
          </p:cNvSpPr>
          <p:nvPr/>
        </p:nvSpPr>
        <p:spPr>
          <a:xfrm>
            <a:off x="4872953" y="1606592"/>
            <a:ext cx="7427715" cy="25530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nb-NO" b="1">
              <a:latin typeface="+mn-lt"/>
            </a:endParaRPr>
          </a:p>
          <a:p>
            <a:endParaRPr lang="nb-NO" b="1"/>
          </a:p>
        </p:txBody>
      </p:sp>
      <p:sp>
        <p:nvSpPr>
          <p:cNvPr id="6" name="Tittel 1">
            <a:extLst>
              <a:ext uri="{FF2B5EF4-FFF2-40B4-BE49-F238E27FC236}">
                <a16:creationId xmlns:a16="http://schemas.microsoft.com/office/drawing/2014/main" id="{6A943193-11F8-48D9-A599-E542EC4E3044}"/>
              </a:ext>
            </a:extLst>
          </p:cNvPr>
          <p:cNvSpPr txBox="1">
            <a:spLocks/>
          </p:cNvSpPr>
          <p:nvPr/>
        </p:nvSpPr>
        <p:spPr>
          <a:xfrm>
            <a:off x="4293819" y="797121"/>
            <a:ext cx="7427715" cy="52454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9580" algn="ctr"/>
            <a:endParaRPr lang="nb-NO" sz="2800">
              <a:effectLst/>
              <a:latin typeface="+mn-lt"/>
              <a:ea typeface="Times New Roman" panose="02020603050405020304" pitchFamily="18" charset="0"/>
              <a:cs typeface="Times New Roman" panose="02020603050405020304" pitchFamily="18" charset="0"/>
            </a:endParaRPr>
          </a:p>
          <a:p>
            <a:pPr indent="449580" algn="ctr"/>
            <a:endParaRPr lang="nb-NO" sz="2800">
              <a:latin typeface="+mn-lt"/>
              <a:ea typeface="Times New Roman" panose="02020603050405020304" pitchFamily="18" charset="0"/>
              <a:cs typeface="Times New Roman" panose="02020603050405020304" pitchFamily="18" charset="0"/>
            </a:endParaRPr>
          </a:p>
          <a:p>
            <a:pPr indent="449580" algn="ctr"/>
            <a:r>
              <a:rPr lang="nb-NO" sz="2800">
                <a:effectLst/>
                <a:latin typeface="+mn-lt"/>
                <a:ea typeface="Times New Roman" panose="02020603050405020304" pitchFamily="18" charset="0"/>
                <a:cs typeface="Times New Roman" panose="02020603050405020304" pitchFamily="18" charset="0"/>
              </a:rPr>
              <a:t>Ved </a:t>
            </a:r>
            <a:r>
              <a:rPr lang="nb-NO" sz="2800">
                <a:latin typeface="+mn-lt"/>
                <a:ea typeface="Times New Roman" panose="02020603050405020304" pitchFamily="18" charset="0"/>
                <a:cs typeface="Times New Roman" panose="02020603050405020304" pitchFamily="18" charset="0"/>
              </a:rPr>
              <a:t>høyt støynivå </a:t>
            </a:r>
            <a:r>
              <a:rPr lang="nb-NO" sz="2800">
                <a:effectLst/>
                <a:latin typeface="+mn-lt"/>
                <a:ea typeface="Times New Roman" panose="02020603050405020304" pitchFamily="18" charset="0"/>
                <a:cs typeface="Times New Roman" panose="02020603050405020304" pitchFamily="18" charset="0"/>
              </a:rPr>
              <a:t>bør </a:t>
            </a:r>
            <a:r>
              <a:rPr lang="nb-NO" sz="2800">
                <a:latin typeface="+mn-lt"/>
                <a:ea typeface="Times New Roman" panose="02020603050405020304" pitchFamily="18" charset="0"/>
                <a:cs typeface="Times New Roman" panose="02020603050405020304" pitchFamily="18" charset="0"/>
              </a:rPr>
              <a:t>denne </a:t>
            </a:r>
            <a:r>
              <a:rPr lang="nb-NO" sz="2800">
                <a:effectLst/>
                <a:latin typeface="+mn-lt"/>
                <a:ea typeface="Times New Roman" panose="02020603050405020304" pitchFamily="18" charset="0"/>
                <a:cs typeface="Times New Roman" panose="02020603050405020304" pitchFamily="18" charset="0"/>
              </a:rPr>
              <a:t>øreklokken og øreproppen benyttes sammen. </a:t>
            </a:r>
          </a:p>
          <a:p>
            <a:pPr indent="449580" algn="ctr"/>
            <a:endParaRPr lang="nb-NO" sz="2800">
              <a:latin typeface="+mn-lt"/>
              <a:ea typeface="Times New Roman" panose="02020603050405020304" pitchFamily="18" charset="0"/>
              <a:cs typeface="Times New Roman" panose="02020603050405020304" pitchFamily="18" charset="0"/>
            </a:endParaRPr>
          </a:p>
          <a:p>
            <a:pPr indent="449580" algn="ctr"/>
            <a:r>
              <a:rPr lang="nb-NO" sz="2800">
                <a:effectLst/>
                <a:latin typeface="+mn-lt"/>
                <a:ea typeface="Times New Roman" panose="02020603050405020304" pitchFamily="18" charset="0"/>
                <a:cs typeface="Times New Roman" panose="02020603050405020304" pitchFamily="18" charset="0"/>
              </a:rPr>
              <a:t>Antatt demping ca. 40 dB.</a:t>
            </a:r>
          </a:p>
          <a:p>
            <a:pPr indent="449580" algn="ctr"/>
            <a:endParaRPr lang="nb-NO" sz="2800">
              <a:latin typeface="+mn-lt"/>
              <a:ea typeface="Times New Roman" panose="02020603050405020304" pitchFamily="18" charset="0"/>
              <a:cs typeface="Times New Roman" panose="02020603050405020304" pitchFamily="18" charset="0"/>
            </a:endParaRPr>
          </a:p>
          <a:p>
            <a:pPr indent="449580" algn="ctr"/>
            <a:r>
              <a:rPr lang="nb-NO" sz="2800">
                <a:latin typeface="+mn-lt"/>
                <a:ea typeface="Times New Roman" panose="02020603050405020304" pitchFamily="18" charset="0"/>
                <a:cs typeface="Times New Roman" panose="02020603050405020304" pitchFamily="18" charset="0"/>
              </a:rPr>
              <a:t>Legger vi inn ca. 10 dB sikkerhetsmargin blir dempingen ca. 30 dB. </a:t>
            </a:r>
            <a:endParaRPr lang="nb-NO" sz="2800">
              <a:effectLst/>
              <a:latin typeface="+mn-lt"/>
              <a:ea typeface="Times New Roman" panose="02020603050405020304" pitchFamily="18" charset="0"/>
              <a:cs typeface="Times New Roman" panose="02020603050405020304" pitchFamily="18" charset="0"/>
            </a:endParaRPr>
          </a:p>
          <a:p>
            <a:pPr indent="449580"/>
            <a:endParaRPr lang="nb-NO">
              <a:effectLst/>
              <a:latin typeface="+mn-lt"/>
              <a:ea typeface="Times New Roman" panose="02020603050405020304" pitchFamily="18" charset="0"/>
              <a:cs typeface="Times New Roman" panose="02020603050405020304" pitchFamily="18" charset="0"/>
            </a:endParaRPr>
          </a:p>
          <a:p>
            <a:pPr indent="449580"/>
            <a:r>
              <a:rPr lang="nb-NO">
                <a:effectLst/>
                <a:latin typeface="+mn-lt"/>
                <a:ea typeface="Times New Roman" panose="02020603050405020304" pitchFamily="18" charset="0"/>
                <a:cs typeface="Times New Roman" panose="02020603050405020304" pitchFamily="18" charset="0"/>
              </a:rPr>
              <a:t> </a:t>
            </a:r>
            <a:endParaRPr lang="nb-NO">
              <a:effectLst/>
              <a:latin typeface="+mn-lt"/>
              <a:ea typeface="Calibri" panose="020F0502020204030204" pitchFamily="34" charset="0"/>
              <a:cs typeface="Times New Roman" panose="02020603050405020304" pitchFamily="18" charset="0"/>
            </a:endParaRPr>
          </a:p>
          <a:p>
            <a:endParaRPr lang="nb-NO" b="1"/>
          </a:p>
        </p:txBody>
      </p:sp>
      <p:pic>
        <p:nvPicPr>
          <p:cNvPr id="7" name="Bilde 6" descr="Relatert bilde">
            <a:hlinkClick r:id="rId4" tgtFrame="&quot;_blank&quot;"/>
            <a:extLst>
              <a:ext uri="{FF2B5EF4-FFF2-40B4-BE49-F238E27FC236}">
                <a16:creationId xmlns:a16="http://schemas.microsoft.com/office/drawing/2014/main" id="{586FCFBD-CF87-4F02-8913-413E8745F3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076" t="13435" r="16689" b="11765"/>
          <a:stretch/>
        </p:blipFill>
        <p:spPr bwMode="auto">
          <a:xfrm>
            <a:off x="994619" y="3854638"/>
            <a:ext cx="2254252" cy="1677429"/>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84091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4D8F855-3A08-4C4A-8B6C-FF9F4F1DC814}"/>
              </a:ext>
            </a:extLst>
          </p:cNvPr>
          <p:cNvSpPr>
            <a:spLocks noGrp="1"/>
          </p:cNvSpPr>
          <p:nvPr>
            <p:ph type="title"/>
          </p:nvPr>
        </p:nvSpPr>
        <p:spPr>
          <a:xfrm>
            <a:off x="838199" y="365125"/>
            <a:ext cx="11088757" cy="1325563"/>
          </a:xfrm>
        </p:spPr>
        <p:txBody>
          <a:bodyPr>
            <a:noAutofit/>
          </a:bodyPr>
          <a:lstStyle/>
          <a:p>
            <a:r>
              <a:rPr lang="nb-NO" sz="3600" b="1"/>
              <a:t>Reell demping for hørselvern er lavere enn produsentens oppgitte demping spesielt på lavfrekvent lyd</a:t>
            </a:r>
          </a:p>
        </p:txBody>
      </p:sp>
      <p:sp>
        <p:nvSpPr>
          <p:cNvPr id="3" name="Plassholder for innhold 2">
            <a:extLst>
              <a:ext uri="{FF2B5EF4-FFF2-40B4-BE49-F238E27FC236}">
                <a16:creationId xmlns:a16="http://schemas.microsoft.com/office/drawing/2014/main" id="{06AA41DB-B887-4D0D-B661-C22FF938CCD0}"/>
              </a:ext>
            </a:extLst>
          </p:cNvPr>
          <p:cNvSpPr>
            <a:spLocks noGrp="1"/>
          </p:cNvSpPr>
          <p:nvPr>
            <p:ph idx="1"/>
          </p:nvPr>
        </p:nvSpPr>
        <p:spPr>
          <a:xfrm>
            <a:off x="286247" y="2141537"/>
            <a:ext cx="11529390" cy="4351338"/>
          </a:xfrm>
        </p:spPr>
        <p:txBody>
          <a:bodyPr/>
          <a:lstStyle/>
          <a:p>
            <a:r>
              <a:rPr lang="nb-NO"/>
              <a:t>Vi regner i dette tilfellet med 10 dB reduksjon i forhold til produsentens data. </a:t>
            </a:r>
          </a:p>
          <a:p>
            <a:r>
              <a:rPr lang="nb-NO"/>
              <a:t>Dvs. minimum 30 dB demping. </a:t>
            </a:r>
          </a:p>
          <a:p>
            <a:endParaRPr lang="nb-NO"/>
          </a:p>
          <a:p>
            <a:r>
              <a:rPr lang="nb-NO"/>
              <a:t>120 dB(A) – 30 dB = 90 dB(A). </a:t>
            </a:r>
          </a:p>
          <a:p>
            <a:pPr lvl="1"/>
            <a:r>
              <a:rPr lang="nb-NO">
                <a:solidFill>
                  <a:srgbClr val="FF0000"/>
                </a:solidFill>
              </a:rPr>
              <a:t>Maks oppholdstid før 100% støydose nås etter Arbeidstilsynets regler = 2,5 timer.</a:t>
            </a:r>
          </a:p>
          <a:p>
            <a:pPr marL="0" indent="0">
              <a:buNone/>
            </a:pPr>
            <a:endParaRPr lang="nb-NO"/>
          </a:p>
          <a:p>
            <a:pPr marL="0" indent="0">
              <a:buNone/>
            </a:pPr>
            <a:endParaRPr lang="nb-NO"/>
          </a:p>
          <a:p>
            <a:endParaRPr lang="nb-NO"/>
          </a:p>
        </p:txBody>
      </p:sp>
    </p:spTree>
    <p:extLst>
      <p:ext uri="{BB962C8B-B14F-4D97-AF65-F5344CB8AC3E}">
        <p14:creationId xmlns:p14="http://schemas.microsoft.com/office/powerpoint/2010/main" val="1610785722"/>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Approved xmlns="394ed8b9-e7ed-4b31-94f1-4960fcc17a1d">2026-02-27T12:51:58+00:00</Approved>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YMSVerifiedBy xmlns="ef6f3ae6-21f7-442b-8cbd-e7de8225ec52">
      <UserInfo>
        <DisplayName>preben.young@yara.com</DisplayName>
        <AccountId>783</AccountId>
        <AccountType/>
      </UserInfo>
    </YMSVerifiedBy>
    <NextReviewDate xmlns="9db00453-5af4-4cae-918b-d577b3e25147">2028-03-14T23:00:00+00:00</NextReviewDate>
    <of7bed9b6773446bbb8d11896e239967 xmlns="f8e6360d-78cc-49d1-aeea-3283394d6409">
      <Terms xmlns="http://schemas.microsoft.com/office/infopath/2007/PartnerControls"/>
    </of7bed9b6773446bbb8d11896e239967>
    <YMSPublishedByFlow xmlns="baa7e6e5-0dd4-48df-aa07-d07d0022d296">true</YMSPublishedByFlow>
    <YMSMailingList xmlns="d3423f4c-ca1b-406e-8999-0f2e1bacbbdc">
      <UserInfo>
        <DisplayName>c:0t.c|tenant|cbfcb875-9d4f-41cb-9ec7-6910a0cb0b09</DisplayName>
        <AccountId>4220</AccountId>
        <AccountType/>
      </UserInfo>
    </YMSMailingList>
    <YMSWFFeedbackStatus xmlns="3e7d0fcb-27b1-4f44-bc24-67a17c18ba0d">Not Started</YMSWFFeedbackStatus>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YMSWorkflowStatus xmlns="3e7d0fcb-27b1-4f44-bc24-67a17c18ba0d" xsi:nil="true"/>
    <YMSWFPublishStatus xmlns="3e7d0fcb-27b1-4f44-bc24-67a17c18ba0d">Not Started</YMSWFPublishStatus>
    <YMSDocumentReferenceID xmlns="baa7e6e5-0dd4-48df-aa07-d07d0022d296">3789</YMSDocumentReferenceID>
    <YMSDocumentOfficer xmlns="88eb63a8-b495-4068-bc83-a212bb1828a2">
      <UserInfo>
        <DisplayName>Hildegard Torset</DisplayName>
        <AccountId>99</AccountId>
        <AccountType/>
      </UserInfo>
    </YMSDocumentOfficer>
    <YMSValidated xmlns="c07ea462-aaa2-4230-8650-800586fd6e0c">2026-02-27T12:08:58+00:00</YMSValidated>
    <TaxCatchAll xmlns="87e10885-fc90-419d-b063-93ca34e5acca">
      <Value>5</Value>
      <Value>14</Value>
      <Value>46</Value>
      <Value>27</Value>
      <Value>41</Value>
      <Value>91</Value>
      <Value>56</Value>
      <Value>20</Value>
    </TaxCatchAll>
    <DocumentSetDescription xmlns="http://schemas.microsoft.com/sharepoint/v3" xsi:nil="true"/>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Title_x0020_Document_x0020_Set xmlns="34ec7aef-c827-431b-9f81-2b6fc85e7c3a">L-208 Bruk av personlig verneutstyr (PVU) i POR</Title_x0020_Document_x0020_Set>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DocumentOwner xmlns="009a2248-1bc5-4823-a4cc-a112fd46d800">
      <UserInfo>
        <DisplayName>Preben Young</DisplayName>
        <AccountId>783</AccountId>
        <AccountType/>
      </UserInfo>
    </DocumentOwner>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YMSDocumentID xmlns="3e7d0fcb-27b1-4f44-bc24-67a17c18ba0d">YMSProsgrunn-1331260714-3789</YMSDocumentID>
    <YMSVerified xmlns="87369ed8-7398-499d-83ae-9d42e0d3e3dd">2026-02-27T12:10:22+00:00</YMSVerified>
    <e09cb138fc0f497bb56389e034ed12c0 xmlns="f8e6360d-78cc-49d1-aeea-3283394d6409">
      <Terms xmlns="http://schemas.microsoft.com/office/infopath/2007/PartnerControls"/>
    </e09cb138fc0f497bb56389e034ed12c0>
    <TaxKeywordTaxHTField xmlns="87e10885-fc90-419d-b063-93ca34e5acca">
      <Terms xmlns="http://schemas.microsoft.com/office/infopath/2007/PartnerControls"/>
    </TaxKeywordTaxHTField>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ApprovedBy xmlns="f55a5c64-ee7a-45c3-8a61-2a5fccd2fe9f">
      <UserInfo>
        <DisplayName>Preben Young</DisplayName>
        <AccountId>783</AccountId>
        <AccountType/>
      </UserInfo>
    </ApprovedBy>
    <VersionComments xmlns="92cd3523-8a7e-43d8-8db2-82bba2d9642c" xsi:nil="true"/>
    <_dlc_DocId xmlns="34ec7aef-c827-431b-9f81-2b6fc85e7c3a">YMSProsgrunn-898939834-3569</_dlc_DocId>
    <_dlc_DocIdUrl xmlns="34ec7aef-c827-431b-9f81-2b6fc85e7c3a">
      <Url>https://yara.sharepoint.com/sites/YMS_Porsgrunn/_layouts/15/DocIdRedir.aspx?ID=YMSProsgrunn-898939834-3569</Url>
      <Description>YMSProsgrunn-898939834-3569</Description>
    </_dlc_DocIdUrl>
    <YMSVersion xmlns="6dd6184f-085c-414b-8597-8eabe9167261">3.0</YMSVersion>
    <Discipline xmlns="34ec7aef-c827-431b-9f81-2b6fc85e7c3a" xsi:nil="true"/>
    <DLCPolicyLabelLock xmlns="07a05747-3f5d-4f2f-9bac-2ad93ac0cba2" xsi:nil="true"/>
    <DLCPolicyLabelClientValue xmlns="07a05747-3f5d-4f2f-9bac-2ad93ac0cba2" xsi:nil="true"/>
    <DLCPolicyLabelValue xmlns="07a05747-3f5d-4f2f-9bac-2ad93ac0cba2">3.0</DLCPolicyLabelValue>
    <lcf76f155ced4ddcb4097134ff3c332f xmlns="07a05747-3f5d-4f2f-9bac-2ad93ac0cba2">
      <Terms xmlns="http://schemas.microsoft.com/office/infopath/2007/PartnerControls"/>
    </lcf76f155ced4ddcb4097134ff3c332f>
  </documentManagement>
</p:properties>
</file>

<file path=customXml/item2.xml><?xml version="1.0" encoding="utf-8"?>
<?mso-contentType ?>
<p:Policy xmlns:p="office.server.policy" id="" local="true">
  <p:Name>YMS Document (Portrait)</p:Name>
  <p:Description/>
  <p:Statement/>
  <p:PolicyItems>
    <p:PolicyItem featureId="Microsoft.Office.RecordsManagement.PolicyFeatures.PolicyLabel" staticId="0x0101008452B77357CE407492630B5AC5A7E0EB010069A003E576C9EE41862D7F6E2C8210D4|801092262" UniqueId="8b1f868e-f1a7-4cf7-b036-60aa025f3176">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3.xml><?xml version="1.0" encoding="utf-8"?>
<ct:contentTypeSchema xmlns:ct="http://schemas.microsoft.com/office/2006/metadata/contentType" xmlns:ma="http://schemas.microsoft.com/office/2006/metadata/properties/metaAttributes" ct:_="" ma:_="" ma:contentTypeName="YMS Document (Portrait)" ma:contentTypeID="0x0101008452B77357CE407492630B5AC5A7E0EB010069A003E576C9EE41862D7F6E2C8210D4" ma:contentTypeVersion="86" ma:contentTypeDescription="This is a YMS Document using a portrait template." ma:contentTypeScope="" ma:versionID="25b4d0219cc84d5b4047bbfe3c54b3b5">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75f2dc1c98cc031803499eb2b086fa66"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7:MediaServiceMetadata" minOccurs="0"/>
                <xsd:element ref="ns27:MediaServiceFastMetadata" minOccurs="0"/>
                <xsd:element ref="ns27:MediaServiceAutoKeyPoints" minOccurs="0"/>
                <xsd:element ref="ns27:MediaServiceKeyPoints" minOccurs="0"/>
                <xsd:element ref="ns26:m6a006d3bc2e488b98d5a60be7da4a85" minOccurs="0"/>
                <xsd:element ref="ns26:a5cdc0369a234aa08bf5ccf7ac490442" minOccurs="0"/>
                <xsd:element ref="ns27:MediaServiceDateTaken" minOccurs="0"/>
                <xsd:element ref="ns27:lcf76f155ced4ddcb4097134ff3c332f" minOccurs="0"/>
                <xsd:element ref="ns27:MediaServiceOCR" minOccurs="0"/>
                <xsd:element ref="ns27:MediaServiceGenerationTime" minOccurs="0"/>
                <xsd:element ref="ns27:MediaServiceEventHashCode" minOccurs="0"/>
                <xsd:element ref="ns27:MediaServiceObjectDetectorVersions" minOccurs="0"/>
                <xsd:element ref="ns27: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8"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9"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MediaServiceMetadata" ma:index="53" nillable="true" ma:displayName="MediaServiceMetadata" ma:hidden="true" ma:internalName="MediaServiceMetadata" ma:readOnly="true">
      <xsd:simpleType>
        <xsd:restriction base="dms:Note"/>
      </xsd:simpleType>
    </xsd:element>
    <xsd:element name="MediaServiceFastMetadata" ma:index="54" nillable="true" ma:displayName="MediaServiceFastMetadata" ma:hidden="true" ma:internalName="MediaServiceFastMetadata" ma:readOnly="true">
      <xsd:simpleType>
        <xsd:restriction base="dms:Note"/>
      </xsd:simpleType>
    </xsd:element>
    <xsd:element name="MediaServiceAutoKeyPoints" ma:index="55" nillable="true" ma:displayName="MediaServiceAutoKeyPoints" ma:hidden="true" ma:internalName="MediaServiceAutoKeyPoints" ma:readOnly="true">
      <xsd:simpleType>
        <xsd:restriction base="dms:Note"/>
      </xsd:simpleType>
    </xsd:element>
    <xsd:element name="MediaServiceKeyPoints" ma:index="56" nillable="true" ma:displayName="KeyPoints" ma:internalName="MediaServiceKeyPoints" ma:readOnly="true">
      <xsd:simpleType>
        <xsd:restriction base="dms:Note">
          <xsd:maxLength value="255"/>
        </xsd:restriction>
      </xsd:simpleType>
    </xsd:element>
    <xsd:element name="MediaServiceDateTaken" ma:index="60" nillable="true" ma:displayName="MediaServiceDateTaken" ma:hidden="true" ma:indexed="true" ma:internalName="MediaServiceDateTaken" ma:readOnly="true">
      <xsd:simpleType>
        <xsd:restriction base="dms:Text"/>
      </xsd:simpleType>
    </xsd:element>
    <xsd:element name="lcf76f155ced4ddcb4097134ff3c332f" ma:index="62" nillable="true" ma:taxonomy="true" ma:internalName="lcf76f155ced4ddcb4097134ff3c332f" ma:taxonomyFieldName="MediaServiceImageTags" ma:displayName="Image Tags" ma:readOnly="false" ma:fieldId="{5cf76f15-5ced-4ddc-b409-7134ff3c332f}" ma:taxonomyMulti="true" ma:sspId="5533a3b9-b735-45d9-b90a-92a3e579454d" ma:termSetId="09814cd3-568e-fe90-9814-8d621ff8fb84" ma:anchorId="fba54fb3-c3e1-fe81-a776-ca4b69148c4d" ma:open="true" ma:isKeyword="false">
      <xsd:complexType>
        <xsd:sequence>
          <xsd:element ref="pc:Terms" minOccurs="0" maxOccurs="1"/>
        </xsd:sequence>
      </xsd:complexType>
    </xsd:element>
    <xsd:element name="MediaServiceOCR" ma:index="63" nillable="true" ma:displayName="Extracted Text" ma:internalName="MediaServiceOCR" ma:readOnly="true">
      <xsd:simpleType>
        <xsd:restriction base="dms:Note">
          <xsd:maxLength value="255"/>
        </xsd:restriction>
      </xsd:simpleType>
    </xsd:element>
    <xsd:element name="MediaServiceGenerationTime" ma:index="64" nillable="true" ma:displayName="MediaServiceGenerationTime" ma:hidden="true" ma:internalName="MediaServiceGenerationTime" ma:readOnly="true">
      <xsd:simpleType>
        <xsd:restriction base="dms:Text"/>
      </xsd:simpleType>
    </xsd:element>
    <xsd:element name="MediaServiceEventHashCode" ma:index="65" nillable="true" ma:displayName="MediaServiceEventHashCode" ma:hidden="true" ma:internalName="MediaServiceEventHashCode" ma:readOnly="true">
      <xsd:simpleType>
        <xsd:restriction base="dms:Text"/>
      </xsd:simpleType>
    </xsd:element>
    <xsd:element name="MediaServiceObjectDetectorVersions" ma:index="67" nillable="true" ma:displayName="MediaServiceObjectDetectorVersions" ma:hidden="true" ma:indexed="true" ma:internalName="MediaServiceObjectDetectorVersions" ma:readOnly="true">
      <xsd:simpleType>
        <xsd:restriction base="dms:Text"/>
      </xsd:simpleType>
    </xsd:element>
    <xsd:element name="MediaServiceSearchProperties" ma:index="6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7"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9DE5F43-2674-4895-86B9-24C7BDAE076B}">
  <ds:schemaRefs>
    <ds:schemaRef ds:uri="009a2248-1bc5-4823-a4cc-a112fd46d800"/>
    <ds:schemaRef ds:uri="34ec7aef-c827-431b-9f81-2b6fc85e7c3a"/>
    <ds:schemaRef ds:uri="394ed8b9-e7ed-4b31-94f1-4960fcc17a1d"/>
    <ds:schemaRef ds:uri="3e7d0fcb-27b1-4f44-bc24-67a17c18ba0d"/>
    <ds:schemaRef ds:uri="6dd6184f-085c-414b-8597-8eabe9167261"/>
    <ds:schemaRef ds:uri="87369ed8-7398-499d-83ae-9d42e0d3e3dd"/>
    <ds:schemaRef ds:uri="87e10885-fc90-419d-b063-93ca34e5acca"/>
    <ds:schemaRef ds:uri="88eb63a8-b495-4068-bc83-a212bb1828a2"/>
    <ds:schemaRef ds:uri="92cd3523-8a7e-43d8-8db2-82bba2d9642c"/>
    <ds:schemaRef ds:uri="9db00453-5af4-4cae-918b-d577b3e25147"/>
    <ds:schemaRef ds:uri="a3cebfa3-c9e2-4350-aa03-94f2aa0492f2"/>
    <ds:schemaRef ds:uri="baa7e6e5-0dd4-48df-aa07-d07d0022d296"/>
    <ds:schemaRef ds:uri="c07ea462-aaa2-4230-8650-800586fd6e0c"/>
    <ds:schemaRef ds:uri="d3423f4c-ca1b-406e-8999-0f2e1bacbbdc"/>
    <ds:schemaRef ds:uri="ef6f3ae6-21f7-442b-8cbd-e7de8225ec52"/>
    <ds:schemaRef ds:uri="f55a5c64-ee7a-45c3-8a61-2a5fccd2fe9f"/>
    <ds:schemaRef ds:uri="f8e6360d-78cc-49d1-aeea-3283394d640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EFFE65B-564A-4259-8DB3-F6F255200EAE}"/>
</file>

<file path=customXml/itemProps3.xml><?xml version="1.0" encoding="utf-8"?>
<ds:datastoreItem xmlns:ds="http://schemas.openxmlformats.org/officeDocument/2006/customXml" ds:itemID="{D9CF4949-1588-4DDF-816F-EB0069899D41}"/>
</file>

<file path=customXml/itemProps4.xml><?xml version="1.0" encoding="utf-8"?>
<ds:datastoreItem xmlns:ds="http://schemas.openxmlformats.org/officeDocument/2006/customXml" ds:itemID="{FE276A92-1E39-4B90-B525-4995506F1425}">
  <ds:schemaRefs>
    <ds:schemaRef ds:uri="http://schemas.microsoft.com/sharepoint/v3/contenttype/forms"/>
  </ds:schemaRefs>
</ds:datastoreItem>
</file>

<file path=customXml/itemProps5.xml><?xml version="1.0" encoding="utf-8"?>
<ds:datastoreItem xmlns:ds="http://schemas.openxmlformats.org/officeDocument/2006/customXml" ds:itemID="{FC761C92-CD60-4ABE-9C54-C4F7BDA0A10E}">
  <ds:schemaRefs>
    <ds:schemaRef ds:uri="http://schemas.microsoft.com/sharepoint/events"/>
  </ds:schemaRefs>
</ds:datastoreItem>
</file>

<file path=docMetadata/LabelInfo.xml><?xml version="1.0" encoding="utf-8"?>
<clbl:labelList xmlns:clbl="http://schemas.microsoft.com/office/2020/mipLabelMetadata">
  <clbl:label id="{40a6354e-6d04-4730-95c3-6ecb9619f301}" enabled="1" method="Privileged" siteId="{ef8a53ea-1a1c-4189-b792-c832dcaea568}"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Slides>
  <Notes>0</Notes>
  <HiddenSlides>0</HiddenSlide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Office-tema</vt:lpstr>
      <vt:lpstr>Generell støydemping – øreklokker og ørepropper</vt:lpstr>
      <vt:lpstr>Vedlegg 3 Hørselvern I henhold til Norsk Olje og gass sine anbefalte retningslinjer: https://www.offshorenorge.no/faginnhold/retningslinjer/arkiv/helse-arbeidsmiljo-og-sikkerhet/arbeidsmiljo/114-anbefalte-retningslinjer-for-handtering-av-horselsskadelig-stoy/</vt:lpstr>
      <vt:lpstr>Demping - Øreklokker</vt:lpstr>
      <vt:lpstr>Demping - Ørepropper</vt:lpstr>
      <vt:lpstr>Dobbelt hørselvern – Demping Oppgitt gjennomsnittlig dempingsverdier - SNR</vt:lpstr>
      <vt:lpstr>PowerPoint Presentation</vt:lpstr>
      <vt:lpstr>Reell demping for hørselvern er lavere enn produsentens oppgitte demping spesielt på lavfrekvent lyd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L-208_vedl03 Hørselsvern</dc:title>
  <dc:creator>Ulf Skogen</dc:creator>
  <cp:revision>1</cp:revision>
  <dcterms:created xsi:type="dcterms:W3CDTF">2022-01-03T12:39:45Z</dcterms:created>
  <dcterms:modified xsi:type="dcterms:W3CDTF">2026-02-26T12:55:12Z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0x0101008452B77357CE407492630B5AC5A7E0EB010069A003E576C9EE41862D7F6E2C8210D4</vt:lpwstr>
  </property>
  <property fmtid="{D5CDD505-2E9C-101B-9397-08002B2CF9AE}" pid="3" name="_dlc_DocIdItemGuid">
    <vt:lpwstr>6a88937b-567b-4cf9-9cf8-fa3c16ec8435</vt:lpwstr>
  </property>
  <property fmtid="{D5CDD505-2E9C-101B-9397-08002B2CF9AE}" pid="4" name="TaxKeyword">
    <vt:lpwstr/>
  </property>
  <property fmtid="{D5CDD505-2E9C-101B-9397-08002B2CF9AE}" pid="5" name="ValidForOrganization">
    <vt:lpwstr>20;#Porsgrunn|dbda0686-9de9-4c22-b974-b2de0cf7e153;#91;#Herøya Nett AS|2bfd2663-7f53-449d-8728-24166c5c8483</vt:lpwstr>
  </property>
  <property fmtid="{D5CDD505-2E9C-101B-9397-08002B2CF9AE}" pid="6" name="YMSExternalReferences">
    <vt:lpwstr/>
  </property>
  <property fmtid="{D5CDD505-2E9C-101B-9397-08002B2CF9AE}" pid="7" name="ValidForFacility">
    <vt:lpwstr>46;#Yara Porsgrunn|aa03bb2e-ba63-4150-8d2e-7e65deeb8394</vt:lpwstr>
  </property>
  <property fmtid="{D5CDD505-2E9C-101B-9397-08002B2CF9AE}" pid="8" name="YMSInformationClassification">
    <vt:lpwstr>5;#Internal|8d0bf247-e111-4539-9347-43011421bfa3</vt:lpwstr>
  </property>
  <property fmtid="{D5CDD505-2E9C-101B-9397-08002B2CF9AE}" pid="9" name="DocumentType">
    <vt:lpwstr>27;#Attachment|32f2a6b5-6713-48ab-a192-ee5845d0dd65</vt:lpwstr>
  </property>
  <property fmtid="{D5CDD505-2E9C-101B-9397-08002B2CF9AE}" pid="10" name="YMSOwnedByOrganization">
    <vt:lpwstr>56;#Health environment and safety|8dbc8ee6-68e3-4838-899f-143527fe0929</vt:lpwstr>
  </property>
  <property fmtid="{D5CDD505-2E9C-101B-9397-08002B2CF9AE}" pid="11" name="YMSLanguage">
    <vt:lpwstr>14;#Norwegian|a797c4cb-7e1f-4d1d-aa7c-6dd6501a9c29</vt:lpwstr>
  </property>
  <property fmtid="{D5CDD505-2E9C-101B-9397-08002B2CF9AE}" pid="12" name="YMSCategory">
    <vt:lpwstr/>
  </property>
  <property fmtid="{D5CDD505-2E9C-101B-9397-08002B2CF9AE}" pid="13" name="YMSRelevantForProcesses">
    <vt:lpwstr>41;#HESQ|5b64083c-34d4-4f70-81ab-5bc706e394e9</vt:lpwstr>
  </property>
  <property fmtid="{D5CDD505-2E9C-101B-9397-08002B2CF9AE}" pid="14" name="MediaServiceImageTags">
    <vt:lpwstr/>
  </property>
  <property fmtid="{D5CDD505-2E9C-101B-9397-08002B2CF9AE}" pid="15" name="_Level">
    <vt:i4>1</vt:i4>
  </property>
  <property fmtid="{D5CDD505-2E9C-101B-9397-08002B2CF9AE}" pid="16" name="_UIVersion">
    <vt:i4>1536</vt:i4>
  </property>
  <property fmtid="{D5CDD505-2E9C-101B-9397-08002B2CF9AE}" pid="17" name="SharedWithUsers">
    <vt:lpwstr>64;#Kari-Anne Barstad;#99;#Hildegard Torset</vt:lpwstr>
  </property>
  <property fmtid="{D5CDD505-2E9C-101B-9397-08002B2CF9AE}" pid="18" name="AppEditor">
    <vt:lpwstr>64</vt:lpwstr>
  </property>
  <property fmtid="{D5CDD505-2E9C-101B-9397-08002B2CF9AE}" pid="19" name="_UIVersionString">
    <vt:lpwstr>3.0</vt:lpwstr>
  </property>
</Properties>
</file>