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Lst>
  <p:notesMasterIdLst>
    <p:notesMasterId r:id="rId14"/>
  </p:notesMasterIdLst>
  <p:sldIdLst>
    <p:sldId id="256" r:id="rId7"/>
    <p:sldId id="260" r:id="rId8"/>
    <p:sldId id="258" r:id="rId9"/>
    <p:sldId id="257" r:id="rId10"/>
    <p:sldId id="259" r:id="rId11"/>
    <p:sldId id="261" r:id="rId12"/>
    <p:sldId id="262" r:id="rId13"/>
  </p:sldIdLst>
  <p:sldSz cx="12192000" cy="6858000"/>
  <p:notesSz cx="6858000" cy="9144000"/>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1E0154A-C8E5-4D3D-ACE8-2D3B196445BE}" v="2" dt="2025-12-15T08:06:56.8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40" autoAdjust="0"/>
    <p:restoredTop sz="94660"/>
  </p:normalViewPr>
  <p:slideViewPr>
    <p:cSldViewPr>
      <p:cViewPr varScale="1">
        <p:scale>
          <a:sx n="71" d="100"/>
          <a:sy n="71" d="100"/>
        </p:scale>
        <p:origin x="372" y="48"/>
      </p:cViewPr>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presProps" Target="presProps.xml"/><Relationship Id="rId10" Type="http://schemas.openxmlformats.org/officeDocument/2006/relationships/slide" Target="slides/slide4.xml"/><Relationship Id="rId19"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ianne Lindalen" userId="8cc55fe2-022b-4daf-a301-95e49ef5a3d9" providerId="ADAL" clId="{858D2F05-31AB-4D8E-97A3-AD13E223E365}"/>
    <pc:docChg chg="undo custSel modSld">
      <pc:chgData name="Karianne Lindalen" userId="8cc55fe2-022b-4daf-a301-95e49ef5a3d9" providerId="ADAL" clId="{858D2F05-31AB-4D8E-97A3-AD13E223E365}" dt="2022-11-10T10:19:18.736" v="821" actId="6549"/>
      <pc:docMkLst>
        <pc:docMk/>
      </pc:docMkLst>
      <pc:sldChg chg="modSp mod">
        <pc:chgData name="Karianne Lindalen" userId="8cc55fe2-022b-4daf-a301-95e49ef5a3d9" providerId="ADAL" clId="{858D2F05-31AB-4D8E-97A3-AD13E223E365}" dt="2022-11-10T10:18:37.207" v="771" actId="14100"/>
        <pc:sldMkLst>
          <pc:docMk/>
          <pc:sldMk cId="134438517" sldId="257"/>
        </pc:sldMkLst>
      </pc:sldChg>
      <pc:sldChg chg="modSp mod">
        <pc:chgData name="Karianne Lindalen" userId="8cc55fe2-022b-4daf-a301-95e49ef5a3d9" providerId="ADAL" clId="{858D2F05-31AB-4D8E-97A3-AD13E223E365}" dt="2022-11-10T10:19:18.736" v="821" actId="6549"/>
        <pc:sldMkLst>
          <pc:docMk/>
          <pc:sldMk cId="601836190" sldId="258"/>
        </pc:sldMkLst>
      </pc:sldChg>
    </pc:docChg>
  </pc:docChgLst>
  <pc:docChgLst>
    <pc:chgData name="Vidar Jarle Ersnes" userId="5d367b3e-704e-4184-918d-ebe534f4f8fb" providerId="ADAL" clId="{254C83E2-23F5-4913-AEBA-F1A9DD5B75D9}"/>
    <pc:docChg chg="modSld">
      <pc:chgData name="Vidar Jarle Ersnes" userId="5d367b3e-704e-4184-918d-ebe534f4f8fb" providerId="ADAL" clId="{254C83E2-23F5-4913-AEBA-F1A9DD5B75D9}" dt="2025-12-15T08:06:56.681" v="0"/>
      <pc:docMkLst>
        <pc:docMk/>
      </pc:docMkLst>
      <pc:sldChg chg="modSp">
        <pc:chgData name="Vidar Jarle Ersnes" userId="5d367b3e-704e-4184-918d-ebe534f4f8fb" providerId="ADAL" clId="{254C83E2-23F5-4913-AEBA-F1A9DD5B75D9}" dt="2025-12-15T08:06:56.681" v="0"/>
        <pc:sldMkLst>
          <pc:docMk/>
          <pc:sldMk cId="2637242448" sldId="256"/>
        </pc:sldMkLst>
        <pc:graphicFrameChg chg="mod">
          <ac:chgData name="Vidar Jarle Ersnes" userId="5d367b3e-704e-4184-918d-ebe534f4f8fb" providerId="ADAL" clId="{254C83E2-23F5-4913-AEBA-F1A9DD5B75D9}" dt="2025-12-15T08:06:56.681" v="0"/>
          <ac:graphicFrameMkLst>
            <pc:docMk/>
            <pc:sldMk cId="2637242448" sldId="256"/>
            <ac:graphicFrameMk id="5" creationId="{0125BBB0-EC70-4684-ADEF-292AEBCB97B6}"/>
          </ac:graphicFrameMkLst>
        </pc:graphicFrameChg>
      </pc:sldChg>
    </pc:docChg>
  </pc:docChgLst>
  <pc:docChgLst>
    <pc:chgData name="Karianne Lindalen" userId="8cc55fe2-022b-4daf-a301-95e49ef5a3d9" providerId="ADAL" clId="{3A58B804-7D84-4E19-B0D1-FE66AD8F0F41}"/>
    <pc:docChg chg="modSld">
      <pc:chgData name="Karianne Lindalen" userId="8cc55fe2-022b-4daf-a301-95e49ef5a3d9" providerId="ADAL" clId="{3A58B804-7D84-4E19-B0D1-FE66AD8F0F41}" dt="2023-02-21T08:34:02.383" v="0"/>
      <pc:docMkLst>
        <pc:docMk/>
      </pc:docMkLst>
      <pc:sldChg chg="modSp">
        <pc:chgData name="Karianne Lindalen" userId="8cc55fe2-022b-4daf-a301-95e49ef5a3d9" providerId="ADAL" clId="{3A58B804-7D84-4E19-B0D1-FE66AD8F0F41}" dt="2023-02-21T08:34:02.383" v="0"/>
        <pc:sldMkLst>
          <pc:docMk/>
          <pc:sldMk cId="2637242448" sldId="256"/>
        </pc:sldMkLst>
      </pc:sldChg>
    </pc:docChg>
  </pc:docChgLst>
  <pc:docChgLst>
    <pc:chgData name="Geir Thorson Solvi" userId="9ec7f88c-4741-4d54-ab22-9bc7efc4a554" providerId="ADAL" clId="{AF175666-139E-4A8F-B272-47A0D6D3465C}"/>
    <pc:docChg chg="undo custSel addSld modSld sldOrd">
      <pc:chgData name="Geir Thorson Solvi" userId="9ec7f88c-4741-4d54-ab22-9bc7efc4a554" providerId="ADAL" clId="{AF175666-139E-4A8F-B272-47A0D6D3465C}" dt="2022-09-28T07:58:07.303" v="5374" actId="14100"/>
      <pc:docMkLst>
        <pc:docMk/>
      </pc:docMkLst>
      <pc:sldChg chg="addSp delSp modSp mod">
        <pc:chgData name="Geir Thorson Solvi" userId="9ec7f88c-4741-4d54-ab22-9bc7efc4a554" providerId="ADAL" clId="{AF175666-139E-4A8F-B272-47A0D6D3465C}" dt="2022-09-28T07:07:56.289" v="3243" actId="1076"/>
        <pc:sldMkLst>
          <pc:docMk/>
          <pc:sldMk cId="2637242448" sldId="256"/>
        </pc:sldMkLst>
      </pc:sldChg>
      <pc:sldChg chg="addSp delSp modSp new mod">
        <pc:chgData name="Geir Thorson Solvi" userId="9ec7f88c-4741-4d54-ab22-9bc7efc4a554" providerId="ADAL" clId="{AF175666-139E-4A8F-B272-47A0D6D3465C}" dt="2022-09-28T07:20:50.645" v="3867" actId="207"/>
        <pc:sldMkLst>
          <pc:docMk/>
          <pc:sldMk cId="134438517" sldId="257"/>
        </pc:sldMkLst>
      </pc:sldChg>
      <pc:sldChg chg="addSp delSp modSp add mod ord">
        <pc:chgData name="Geir Thorson Solvi" userId="9ec7f88c-4741-4d54-ab22-9bc7efc4a554" providerId="ADAL" clId="{AF175666-139E-4A8F-B272-47A0D6D3465C}" dt="2022-09-28T07:58:07.303" v="5374" actId="14100"/>
        <pc:sldMkLst>
          <pc:docMk/>
          <pc:sldMk cId="601836190" sldId="258"/>
        </pc:sldMkLst>
      </pc:sldChg>
      <pc:sldChg chg="addSp modSp new mod">
        <pc:chgData name="Geir Thorson Solvi" userId="9ec7f88c-4741-4d54-ab22-9bc7efc4a554" providerId="ADAL" clId="{AF175666-139E-4A8F-B272-47A0D6D3465C}" dt="2022-09-28T06:57:43.425" v="3177" actId="1076"/>
        <pc:sldMkLst>
          <pc:docMk/>
          <pc:sldMk cId="1150486801" sldId="259"/>
        </pc:sldMkLst>
      </pc:sldChg>
      <pc:sldChg chg="addSp delSp modSp new mod">
        <pc:chgData name="Geir Thorson Solvi" userId="9ec7f88c-4741-4d54-ab22-9bc7efc4a554" providerId="ADAL" clId="{AF175666-139E-4A8F-B272-47A0D6D3465C}" dt="2022-09-28T07:19:51.345" v="3856" actId="20577"/>
        <pc:sldMkLst>
          <pc:docMk/>
          <pc:sldMk cId="2563865031" sldId="260"/>
        </pc:sldMkLst>
      </pc:sldChg>
      <pc:sldChg chg="addSp delSp modSp new mod">
        <pc:chgData name="Geir Thorson Solvi" userId="9ec7f88c-4741-4d54-ab22-9bc7efc4a554" providerId="ADAL" clId="{AF175666-139E-4A8F-B272-47A0D6D3465C}" dt="2022-09-28T07:33:36.479" v="4139" actId="20577"/>
        <pc:sldMkLst>
          <pc:docMk/>
          <pc:sldMk cId="4020377545" sldId="261"/>
        </pc:sldMkLst>
      </pc:sldChg>
      <pc:sldChg chg="addSp delSp modSp new mod">
        <pc:chgData name="Geir Thorson Solvi" userId="9ec7f88c-4741-4d54-ab22-9bc7efc4a554" providerId="ADAL" clId="{AF175666-139E-4A8F-B272-47A0D6D3465C}" dt="2022-09-28T07:35:50.746" v="4159" actId="1076"/>
        <pc:sldMkLst>
          <pc:docMk/>
          <pc:sldMk cId="3122805202" sldId="26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b-NO"/>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F56948-FD80-4ABD-9401-DAE88A905214}" type="datetimeFigureOut">
              <a:rPr lang="nb-NO" smtClean="0"/>
              <a:t>15.12.2025</a:t>
            </a:fld>
            <a:endParaRPr lang="nb-NO"/>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b-N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b-N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9485D1-39BD-4808-885B-E1AA3C620CD4}" type="slidenum">
              <a:rPr lang="nb-NO" smtClean="0"/>
              <a:t>‹#›</a:t>
            </a:fld>
            <a:endParaRPr lang="nb-NO"/>
          </a:p>
        </p:txBody>
      </p:sp>
    </p:spTree>
    <p:extLst>
      <p:ext uri="{BB962C8B-B14F-4D97-AF65-F5344CB8AC3E}">
        <p14:creationId xmlns:p14="http://schemas.microsoft.com/office/powerpoint/2010/main" val="411838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80C57-EB25-482C-A301-C4FBF68FB7B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b-NO"/>
          </a:p>
        </p:txBody>
      </p:sp>
      <p:sp>
        <p:nvSpPr>
          <p:cNvPr id="3" name="Subtitle 2">
            <a:extLst>
              <a:ext uri="{FF2B5EF4-FFF2-40B4-BE49-F238E27FC236}">
                <a16:creationId xmlns:a16="http://schemas.microsoft.com/office/drawing/2014/main" id="{DA895A89-ECA0-4BCC-85B2-35E75880ED4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b-NO"/>
          </a:p>
        </p:txBody>
      </p:sp>
      <p:sp>
        <p:nvSpPr>
          <p:cNvPr id="4" name="Date Placeholder 3">
            <a:extLst>
              <a:ext uri="{FF2B5EF4-FFF2-40B4-BE49-F238E27FC236}">
                <a16:creationId xmlns:a16="http://schemas.microsoft.com/office/drawing/2014/main" id="{B6F1051E-E45E-4E18-8363-BA6BF5679EDC}"/>
              </a:ext>
            </a:extLst>
          </p:cNvPr>
          <p:cNvSpPr>
            <a:spLocks noGrp="1"/>
          </p:cNvSpPr>
          <p:nvPr>
            <p:ph type="dt" sz="half" idx="10"/>
          </p:nvPr>
        </p:nvSpPr>
        <p:spPr/>
        <p:txBody>
          <a:bodyPr/>
          <a:lstStyle/>
          <a:p>
            <a:fld id="{6F895DFB-BD3E-4D00-889B-75CCB895DF65}" type="datetimeFigureOut">
              <a:rPr lang="nb-NO" smtClean="0"/>
              <a:t>15.12.2025</a:t>
            </a:fld>
            <a:endParaRPr lang="nb-NO"/>
          </a:p>
        </p:txBody>
      </p:sp>
      <p:sp>
        <p:nvSpPr>
          <p:cNvPr id="5" name="Footer Placeholder 4">
            <a:extLst>
              <a:ext uri="{FF2B5EF4-FFF2-40B4-BE49-F238E27FC236}">
                <a16:creationId xmlns:a16="http://schemas.microsoft.com/office/drawing/2014/main" id="{A50EF50A-3432-4406-BB29-5F2784FC468C}"/>
              </a:ext>
            </a:extLst>
          </p:cNvPr>
          <p:cNvSpPr>
            <a:spLocks noGrp="1"/>
          </p:cNvSpPr>
          <p:nvPr>
            <p:ph type="ftr" sz="quarter" idx="11"/>
          </p:nvPr>
        </p:nvSpPr>
        <p:spPr/>
        <p:txBody>
          <a:bodyPr/>
          <a:lstStyle/>
          <a:p>
            <a:endParaRPr lang="nb-NO"/>
          </a:p>
        </p:txBody>
      </p:sp>
      <p:sp>
        <p:nvSpPr>
          <p:cNvPr id="6" name="Slide Number Placeholder 5">
            <a:extLst>
              <a:ext uri="{FF2B5EF4-FFF2-40B4-BE49-F238E27FC236}">
                <a16:creationId xmlns:a16="http://schemas.microsoft.com/office/drawing/2014/main" id="{4CB8C182-CE6E-4399-82D1-BE8158D60478}"/>
              </a:ext>
            </a:extLst>
          </p:cNvPr>
          <p:cNvSpPr>
            <a:spLocks noGrp="1"/>
          </p:cNvSpPr>
          <p:nvPr>
            <p:ph type="sldNum" sz="quarter" idx="12"/>
          </p:nvPr>
        </p:nvSpPr>
        <p:spPr/>
        <p:txBody>
          <a:bodyPr/>
          <a:lstStyle/>
          <a:p>
            <a:fld id="{B542EC2C-4651-49D5-A651-10D54FAFED0C}" type="slidenum">
              <a:rPr lang="nb-NO" smtClean="0"/>
              <a:t>‹#›</a:t>
            </a:fld>
            <a:endParaRPr lang="nb-NO"/>
          </a:p>
        </p:txBody>
      </p:sp>
    </p:spTree>
    <p:extLst>
      <p:ext uri="{BB962C8B-B14F-4D97-AF65-F5344CB8AC3E}">
        <p14:creationId xmlns:p14="http://schemas.microsoft.com/office/powerpoint/2010/main" val="33059913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22D88-872E-43C6-952E-4FDC456A1741}"/>
              </a:ext>
            </a:extLst>
          </p:cNvPr>
          <p:cNvSpPr>
            <a:spLocks noGrp="1"/>
          </p:cNvSpPr>
          <p:nvPr>
            <p:ph type="title"/>
          </p:nvPr>
        </p:nvSpPr>
        <p:spPr/>
        <p:txBody>
          <a:bodyPr/>
          <a:lstStyle/>
          <a:p>
            <a:r>
              <a:rPr lang="en-US"/>
              <a:t>Click to edit Master title style</a:t>
            </a:r>
            <a:endParaRPr lang="nb-NO"/>
          </a:p>
        </p:txBody>
      </p:sp>
      <p:sp>
        <p:nvSpPr>
          <p:cNvPr id="3" name="Vertical Text Placeholder 2">
            <a:extLst>
              <a:ext uri="{FF2B5EF4-FFF2-40B4-BE49-F238E27FC236}">
                <a16:creationId xmlns:a16="http://schemas.microsoft.com/office/drawing/2014/main" id="{9589F99E-C282-4A48-BA71-E1EBDDCA2F3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Date Placeholder 3">
            <a:extLst>
              <a:ext uri="{FF2B5EF4-FFF2-40B4-BE49-F238E27FC236}">
                <a16:creationId xmlns:a16="http://schemas.microsoft.com/office/drawing/2014/main" id="{7BDEF91E-6845-4E4C-9F4B-90927EBA8A72}"/>
              </a:ext>
            </a:extLst>
          </p:cNvPr>
          <p:cNvSpPr>
            <a:spLocks noGrp="1"/>
          </p:cNvSpPr>
          <p:nvPr>
            <p:ph type="dt" sz="half" idx="10"/>
          </p:nvPr>
        </p:nvSpPr>
        <p:spPr/>
        <p:txBody>
          <a:bodyPr/>
          <a:lstStyle/>
          <a:p>
            <a:fld id="{6F895DFB-BD3E-4D00-889B-75CCB895DF65}" type="datetimeFigureOut">
              <a:rPr lang="nb-NO" smtClean="0"/>
              <a:t>15.12.2025</a:t>
            </a:fld>
            <a:endParaRPr lang="nb-NO"/>
          </a:p>
        </p:txBody>
      </p:sp>
      <p:sp>
        <p:nvSpPr>
          <p:cNvPr id="5" name="Footer Placeholder 4">
            <a:extLst>
              <a:ext uri="{FF2B5EF4-FFF2-40B4-BE49-F238E27FC236}">
                <a16:creationId xmlns:a16="http://schemas.microsoft.com/office/drawing/2014/main" id="{3408BA0A-F966-4F19-AF66-BE0C009B3326}"/>
              </a:ext>
            </a:extLst>
          </p:cNvPr>
          <p:cNvSpPr>
            <a:spLocks noGrp="1"/>
          </p:cNvSpPr>
          <p:nvPr>
            <p:ph type="ftr" sz="quarter" idx="11"/>
          </p:nvPr>
        </p:nvSpPr>
        <p:spPr/>
        <p:txBody>
          <a:bodyPr/>
          <a:lstStyle/>
          <a:p>
            <a:endParaRPr lang="nb-NO"/>
          </a:p>
        </p:txBody>
      </p:sp>
      <p:sp>
        <p:nvSpPr>
          <p:cNvPr id="6" name="Slide Number Placeholder 5">
            <a:extLst>
              <a:ext uri="{FF2B5EF4-FFF2-40B4-BE49-F238E27FC236}">
                <a16:creationId xmlns:a16="http://schemas.microsoft.com/office/drawing/2014/main" id="{15AFE17F-6078-4D83-A1DA-2193F8CBE8FD}"/>
              </a:ext>
            </a:extLst>
          </p:cNvPr>
          <p:cNvSpPr>
            <a:spLocks noGrp="1"/>
          </p:cNvSpPr>
          <p:nvPr>
            <p:ph type="sldNum" sz="quarter" idx="12"/>
          </p:nvPr>
        </p:nvSpPr>
        <p:spPr/>
        <p:txBody>
          <a:bodyPr/>
          <a:lstStyle/>
          <a:p>
            <a:fld id="{B542EC2C-4651-49D5-A651-10D54FAFED0C}" type="slidenum">
              <a:rPr lang="nb-NO" smtClean="0"/>
              <a:t>‹#›</a:t>
            </a:fld>
            <a:endParaRPr lang="nb-NO"/>
          </a:p>
        </p:txBody>
      </p:sp>
    </p:spTree>
    <p:extLst>
      <p:ext uri="{BB962C8B-B14F-4D97-AF65-F5344CB8AC3E}">
        <p14:creationId xmlns:p14="http://schemas.microsoft.com/office/powerpoint/2010/main" val="34560499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EFC203B-71B9-47AB-A8A4-E4AEF60054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b-NO"/>
          </a:p>
        </p:txBody>
      </p:sp>
      <p:sp>
        <p:nvSpPr>
          <p:cNvPr id="3" name="Vertical Text Placeholder 2">
            <a:extLst>
              <a:ext uri="{FF2B5EF4-FFF2-40B4-BE49-F238E27FC236}">
                <a16:creationId xmlns:a16="http://schemas.microsoft.com/office/drawing/2014/main" id="{2F8FBFEB-974D-4014-88AC-915EDCB24AE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Date Placeholder 3">
            <a:extLst>
              <a:ext uri="{FF2B5EF4-FFF2-40B4-BE49-F238E27FC236}">
                <a16:creationId xmlns:a16="http://schemas.microsoft.com/office/drawing/2014/main" id="{E8484FE0-938E-4E1D-B604-550540C3BAE2}"/>
              </a:ext>
            </a:extLst>
          </p:cNvPr>
          <p:cNvSpPr>
            <a:spLocks noGrp="1"/>
          </p:cNvSpPr>
          <p:nvPr>
            <p:ph type="dt" sz="half" idx="10"/>
          </p:nvPr>
        </p:nvSpPr>
        <p:spPr/>
        <p:txBody>
          <a:bodyPr/>
          <a:lstStyle/>
          <a:p>
            <a:fld id="{6F895DFB-BD3E-4D00-889B-75CCB895DF65}" type="datetimeFigureOut">
              <a:rPr lang="nb-NO" smtClean="0"/>
              <a:t>15.12.2025</a:t>
            </a:fld>
            <a:endParaRPr lang="nb-NO"/>
          </a:p>
        </p:txBody>
      </p:sp>
      <p:sp>
        <p:nvSpPr>
          <p:cNvPr id="5" name="Footer Placeholder 4">
            <a:extLst>
              <a:ext uri="{FF2B5EF4-FFF2-40B4-BE49-F238E27FC236}">
                <a16:creationId xmlns:a16="http://schemas.microsoft.com/office/drawing/2014/main" id="{73501AE9-E626-4C24-96DF-A523343EF72E}"/>
              </a:ext>
            </a:extLst>
          </p:cNvPr>
          <p:cNvSpPr>
            <a:spLocks noGrp="1"/>
          </p:cNvSpPr>
          <p:nvPr>
            <p:ph type="ftr" sz="quarter" idx="11"/>
          </p:nvPr>
        </p:nvSpPr>
        <p:spPr/>
        <p:txBody>
          <a:bodyPr/>
          <a:lstStyle/>
          <a:p>
            <a:endParaRPr lang="nb-NO"/>
          </a:p>
        </p:txBody>
      </p:sp>
      <p:sp>
        <p:nvSpPr>
          <p:cNvPr id="6" name="Slide Number Placeholder 5">
            <a:extLst>
              <a:ext uri="{FF2B5EF4-FFF2-40B4-BE49-F238E27FC236}">
                <a16:creationId xmlns:a16="http://schemas.microsoft.com/office/drawing/2014/main" id="{AA56572B-E854-41E0-A0EA-11317273160B}"/>
              </a:ext>
            </a:extLst>
          </p:cNvPr>
          <p:cNvSpPr>
            <a:spLocks noGrp="1"/>
          </p:cNvSpPr>
          <p:nvPr>
            <p:ph type="sldNum" sz="quarter" idx="12"/>
          </p:nvPr>
        </p:nvSpPr>
        <p:spPr/>
        <p:txBody>
          <a:bodyPr/>
          <a:lstStyle/>
          <a:p>
            <a:fld id="{B542EC2C-4651-49D5-A651-10D54FAFED0C}" type="slidenum">
              <a:rPr lang="nb-NO" smtClean="0"/>
              <a:t>‹#›</a:t>
            </a:fld>
            <a:endParaRPr lang="nb-NO"/>
          </a:p>
        </p:txBody>
      </p:sp>
    </p:spTree>
    <p:extLst>
      <p:ext uri="{BB962C8B-B14F-4D97-AF65-F5344CB8AC3E}">
        <p14:creationId xmlns:p14="http://schemas.microsoft.com/office/powerpoint/2010/main" val="1224981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14B73-496D-48A3-8064-9D5ABA65A169}"/>
              </a:ext>
            </a:extLst>
          </p:cNvPr>
          <p:cNvSpPr>
            <a:spLocks noGrp="1"/>
          </p:cNvSpPr>
          <p:nvPr>
            <p:ph type="title"/>
          </p:nvPr>
        </p:nvSpPr>
        <p:spPr/>
        <p:txBody>
          <a:bodyPr/>
          <a:lstStyle/>
          <a:p>
            <a:r>
              <a:rPr lang="en-US"/>
              <a:t>Click to edit Master title style</a:t>
            </a:r>
            <a:endParaRPr lang="nb-NO"/>
          </a:p>
        </p:txBody>
      </p:sp>
      <p:sp>
        <p:nvSpPr>
          <p:cNvPr id="3" name="Content Placeholder 2">
            <a:extLst>
              <a:ext uri="{FF2B5EF4-FFF2-40B4-BE49-F238E27FC236}">
                <a16:creationId xmlns:a16="http://schemas.microsoft.com/office/drawing/2014/main" id="{BE4A99B7-9FE2-467F-B7AB-2120E307161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Date Placeholder 3">
            <a:extLst>
              <a:ext uri="{FF2B5EF4-FFF2-40B4-BE49-F238E27FC236}">
                <a16:creationId xmlns:a16="http://schemas.microsoft.com/office/drawing/2014/main" id="{0AF782BE-0108-44AB-A5C3-0B114318C154}"/>
              </a:ext>
            </a:extLst>
          </p:cNvPr>
          <p:cNvSpPr>
            <a:spLocks noGrp="1"/>
          </p:cNvSpPr>
          <p:nvPr>
            <p:ph type="dt" sz="half" idx="10"/>
          </p:nvPr>
        </p:nvSpPr>
        <p:spPr/>
        <p:txBody>
          <a:bodyPr/>
          <a:lstStyle/>
          <a:p>
            <a:fld id="{6F895DFB-BD3E-4D00-889B-75CCB895DF65}" type="datetimeFigureOut">
              <a:rPr lang="nb-NO" smtClean="0"/>
              <a:t>15.12.2025</a:t>
            </a:fld>
            <a:endParaRPr lang="nb-NO"/>
          </a:p>
        </p:txBody>
      </p:sp>
      <p:sp>
        <p:nvSpPr>
          <p:cNvPr id="5" name="Footer Placeholder 4">
            <a:extLst>
              <a:ext uri="{FF2B5EF4-FFF2-40B4-BE49-F238E27FC236}">
                <a16:creationId xmlns:a16="http://schemas.microsoft.com/office/drawing/2014/main" id="{9A01A1BD-B87D-4BA4-ADFA-29C445B63DE1}"/>
              </a:ext>
            </a:extLst>
          </p:cNvPr>
          <p:cNvSpPr>
            <a:spLocks noGrp="1"/>
          </p:cNvSpPr>
          <p:nvPr>
            <p:ph type="ftr" sz="quarter" idx="11"/>
          </p:nvPr>
        </p:nvSpPr>
        <p:spPr/>
        <p:txBody>
          <a:bodyPr/>
          <a:lstStyle/>
          <a:p>
            <a:endParaRPr lang="nb-NO"/>
          </a:p>
        </p:txBody>
      </p:sp>
      <p:sp>
        <p:nvSpPr>
          <p:cNvPr id="6" name="Slide Number Placeholder 5">
            <a:extLst>
              <a:ext uri="{FF2B5EF4-FFF2-40B4-BE49-F238E27FC236}">
                <a16:creationId xmlns:a16="http://schemas.microsoft.com/office/drawing/2014/main" id="{C98C35C0-3015-430B-9856-34B83847A9E9}"/>
              </a:ext>
            </a:extLst>
          </p:cNvPr>
          <p:cNvSpPr>
            <a:spLocks noGrp="1"/>
          </p:cNvSpPr>
          <p:nvPr>
            <p:ph type="sldNum" sz="quarter" idx="12"/>
          </p:nvPr>
        </p:nvSpPr>
        <p:spPr/>
        <p:txBody>
          <a:bodyPr/>
          <a:lstStyle/>
          <a:p>
            <a:fld id="{B542EC2C-4651-49D5-A651-10D54FAFED0C}" type="slidenum">
              <a:rPr lang="nb-NO" smtClean="0"/>
              <a:t>‹#›</a:t>
            </a:fld>
            <a:endParaRPr lang="nb-NO"/>
          </a:p>
        </p:txBody>
      </p:sp>
    </p:spTree>
    <p:extLst>
      <p:ext uri="{BB962C8B-B14F-4D97-AF65-F5344CB8AC3E}">
        <p14:creationId xmlns:p14="http://schemas.microsoft.com/office/powerpoint/2010/main" val="9124763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6BD6F4-0E51-47CE-BB95-8B62D82990D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b-NO"/>
          </a:p>
        </p:txBody>
      </p:sp>
      <p:sp>
        <p:nvSpPr>
          <p:cNvPr id="3" name="Text Placeholder 2">
            <a:extLst>
              <a:ext uri="{FF2B5EF4-FFF2-40B4-BE49-F238E27FC236}">
                <a16:creationId xmlns:a16="http://schemas.microsoft.com/office/drawing/2014/main" id="{214E3B59-EC9E-4A96-BF7B-5CB9D8B1AA9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241CF2C-1E98-4BAF-9CC3-A91B39AEC1C4}"/>
              </a:ext>
            </a:extLst>
          </p:cNvPr>
          <p:cNvSpPr>
            <a:spLocks noGrp="1"/>
          </p:cNvSpPr>
          <p:nvPr>
            <p:ph type="dt" sz="half" idx="10"/>
          </p:nvPr>
        </p:nvSpPr>
        <p:spPr/>
        <p:txBody>
          <a:bodyPr/>
          <a:lstStyle/>
          <a:p>
            <a:fld id="{6F895DFB-BD3E-4D00-889B-75CCB895DF65}" type="datetimeFigureOut">
              <a:rPr lang="nb-NO" smtClean="0"/>
              <a:t>15.12.2025</a:t>
            </a:fld>
            <a:endParaRPr lang="nb-NO"/>
          </a:p>
        </p:txBody>
      </p:sp>
      <p:sp>
        <p:nvSpPr>
          <p:cNvPr id="5" name="Footer Placeholder 4">
            <a:extLst>
              <a:ext uri="{FF2B5EF4-FFF2-40B4-BE49-F238E27FC236}">
                <a16:creationId xmlns:a16="http://schemas.microsoft.com/office/drawing/2014/main" id="{27223440-5739-487C-9C07-E7E490DB9CAB}"/>
              </a:ext>
            </a:extLst>
          </p:cNvPr>
          <p:cNvSpPr>
            <a:spLocks noGrp="1"/>
          </p:cNvSpPr>
          <p:nvPr>
            <p:ph type="ftr" sz="quarter" idx="11"/>
          </p:nvPr>
        </p:nvSpPr>
        <p:spPr/>
        <p:txBody>
          <a:bodyPr/>
          <a:lstStyle/>
          <a:p>
            <a:endParaRPr lang="nb-NO"/>
          </a:p>
        </p:txBody>
      </p:sp>
      <p:sp>
        <p:nvSpPr>
          <p:cNvPr id="6" name="Slide Number Placeholder 5">
            <a:extLst>
              <a:ext uri="{FF2B5EF4-FFF2-40B4-BE49-F238E27FC236}">
                <a16:creationId xmlns:a16="http://schemas.microsoft.com/office/drawing/2014/main" id="{C7B30109-B5D0-4606-BD59-265BADA0E974}"/>
              </a:ext>
            </a:extLst>
          </p:cNvPr>
          <p:cNvSpPr>
            <a:spLocks noGrp="1"/>
          </p:cNvSpPr>
          <p:nvPr>
            <p:ph type="sldNum" sz="quarter" idx="12"/>
          </p:nvPr>
        </p:nvSpPr>
        <p:spPr/>
        <p:txBody>
          <a:bodyPr/>
          <a:lstStyle/>
          <a:p>
            <a:fld id="{B542EC2C-4651-49D5-A651-10D54FAFED0C}" type="slidenum">
              <a:rPr lang="nb-NO" smtClean="0"/>
              <a:t>‹#›</a:t>
            </a:fld>
            <a:endParaRPr lang="nb-NO"/>
          </a:p>
        </p:txBody>
      </p:sp>
    </p:spTree>
    <p:extLst>
      <p:ext uri="{BB962C8B-B14F-4D97-AF65-F5344CB8AC3E}">
        <p14:creationId xmlns:p14="http://schemas.microsoft.com/office/powerpoint/2010/main" val="2799813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9B7BB1-1368-4DE2-93C2-4AFD47C9A4FD}"/>
              </a:ext>
            </a:extLst>
          </p:cNvPr>
          <p:cNvSpPr>
            <a:spLocks noGrp="1"/>
          </p:cNvSpPr>
          <p:nvPr>
            <p:ph type="title"/>
          </p:nvPr>
        </p:nvSpPr>
        <p:spPr/>
        <p:txBody>
          <a:bodyPr/>
          <a:lstStyle/>
          <a:p>
            <a:r>
              <a:rPr lang="en-US"/>
              <a:t>Click to edit Master title style</a:t>
            </a:r>
            <a:endParaRPr lang="nb-NO"/>
          </a:p>
        </p:txBody>
      </p:sp>
      <p:sp>
        <p:nvSpPr>
          <p:cNvPr id="3" name="Content Placeholder 2">
            <a:extLst>
              <a:ext uri="{FF2B5EF4-FFF2-40B4-BE49-F238E27FC236}">
                <a16:creationId xmlns:a16="http://schemas.microsoft.com/office/drawing/2014/main" id="{B4822A8F-25CE-49C7-9E5F-AD7E3FE6E47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Content Placeholder 3">
            <a:extLst>
              <a:ext uri="{FF2B5EF4-FFF2-40B4-BE49-F238E27FC236}">
                <a16:creationId xmlns:a16="http://schemas.microsoft.com/office/drawing/2014/main" id="{2562B36A-6928-4656-B348-4BB212ED77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5" name="Date Placeholder 4">
            <a:extLst>
              <a:ext uri="{FF2B5EF4-FFF2-40B4-BE49-F238E27FC236}">
                <a16:creationId xmlns:a16="http://schemas.microsoft.com/office/drawing/2014/main" id="{AFAB4675-81AC-45BD-8219-500E3488CDCE}"/>
              </a:ext>
            </a:extLst>
          </p:cNvPr>
          <p:cNvSpPr>
            <a:spLocks noGrp="1"/>
          </p:cNvSpPr>
          <p:nvPr>
            <p:ph type="dt" sz="half" idx="10"/>
          </p:nvPr>
        </p:nvSpPr>
        <p:spPr/>
        <p:txBody>
          <a:bodyPr/>
          <a:lstStyle/>
          <a:p>
            <a:fld id="{6F895DFB-BD3E-4D00-889B-75CCB895DF65}" type="datetimeFigureOut">
              <a:rPr lang="nb-NO" smtClean="0"/>
              <a:t>15.12.2025</a:t>
            </a:fld>
            <a:endParaRPr lang="nb-NO"/>
          </a:p>
        </p:txBody>
      </p:sp>
      <p:sp>
        <p:nvSpPr>
          <p:cNvPr id="6" name="Footer Placeholder 5">
            <a:extLst>
              <a:ext uri="{FF2B5EF4-FFF2-40B4-BE49-F238E27FC236}">
                <a16:creationId xmlns:a16="http://schemas.microsoft.com/office/drawing/2014/main" id="{267E77C2-6BDE-483C-843D-EF4656EEF5D7}"/>
              </a:ext>
            </a:extLst>
          </p:cNvPr>
          <p:cNvSpPr>
            <a:spLocks noGrp="1"/>
          </p:cNvSpPr>
          <p:nvPr>
            <p:ph type="ftr" sz="quarter" idx="11"/>
          </p:nvPr>
        </p:nvSpPr>
        <p:spPr/>
        <p:txBody>
          <a:bodyPr/>
          <a:lstStyle/>
          <a:p>
            <a:endParaRPr lang="nb-NO"/>
          </a:p>
        </p:txBody>
      </p:sp>
      <p:sp>
        <p:nvSpPr>
          <p:cNvPr id="7" name="Slide Number Placeholder 6">
            <a:extLst>
              <a:ext uri="{FF2B5EF4-FFF2-40B4-BE49-F238E27FC236}">
                <a16:creationId xmlns:a16="http://schemas.microsoft.com/office/drawing/2014/main" id="{581BF2B6-66A7-47D4-B2D0-773CE86B2F13}"/>
              </a:ext>
            </a:extLst>
          </p:cNvPr>
          <p:cNvSpPr>
            <a:spLocks noGrp="1"/>
          </p:cNvSpPr>
          <p:nvPr>
            <p:ph type="sldNum" sz="quarter" idx="12"/>
          </p:nvPr>
        </p:nvSpPr>
        <p:spPr/>
        <p:txBody>
          <a:bodyPr/>
          <a:lstStyle/>
          <a:p>
            <a:fld id="{B542EC2C-4651-49D5-A651-10D54FAFED0C}" type="slidenum">
              <a:rPr lang="nb-NO" smtClean="0"/>
              <a:t>‹#›</a:t>
            </a:fld>
            <a:endParaRPr lang="nb-NO"/>
          </a:p>
        </p:txBody>
      </p:sp>
    </p:spTree>
    <p:extLst>
      <p:ext uri="{BB962C8B-B14F-4D97-AF65-F5344CB8AC3E}">
        <p14:creationId xmlns:p14="http://schemas.microsoft.com/office/powerpoint/2010/main" val="4194323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4BED19-16E6-4F55-9146-D0C69153A782}"/>
              </a:ext>
            </a:extLst>
          </p:cNvPr>
          <p:cNvSpPr>
            <a:spLocks noGrp="1"/>
          </p:cNvSpPr>
          <p:nvPr>
            <p:ph type="title"/>
          </p:nvPr>
        </p:nvSpPr>
        <p:spPr>
          <a:xfrm>
            <a:off x="839788" y="365125"/>
            <a:ext cx="10515600" cy="1325563"/>
          </a:xfrm>
        </p:spPr>
        <p:txBody>
          <a:bodyPr/>
          <a:lstStyle/>
          <a:p>
            <a:r>
              <a:rPr lang="en-US"/>
              <a:t>Click to edit Master title style</a:t>
            </a:r>
            <a:endParaRPr lang="nb-NO"/>
          </a:p>
        </p:txBody>
      </p:sp>
      <p:sp>
        <p:nvSpPr>
          <p:cNvPr id="3" name="Text Placeholder 2">
            <a:extLst>
              <a:ext uri="{FF2B5EF4-FFF2-40B4-BE49-F238E27FC236}">
                <a16:creationId xmlns:a16="http://schemas.microsoft.com/office/drawing/2014/main" id="{DD9613B7-B6B9-43AE-81E5-92E8EF81209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CE927F5-97D5-4BC0-9352-8D182DA210B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5" name="Text Placeholder 4">
            <a:extLst>
              <a:ext uri="{FF2B5EF4-FFF2-40B4-BE49-F238E27FC236}">
                <a16:creationId xmlns:a16="http://schemas.microsoft.com/office/drawing/2014/main" id="{E9199FF6-26C7-429F-B1B7-E0ED5518616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1F847B0-7455-43F6-94F5-BAF2467C8F7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7" name="Date Placeholder 6">
            <a:extLst>
              <a:ext uri="{FF2B5EF4-FFF2-40B4-BE49-F238E27FC236}">
                <a16:creationId xmlns:a16="http://schemas.microsoft.com/office/drawing/2014/main" id="{65234F13-F360-4144-83CE-7A6DBFA83C1A}"/>
              </a:ext>
            </a:extLst>
          </p:cNvPr>
          <p:cNvSpPr>
            <a:spLocks noGrp="1"/>
          </p:cNvSpPr>
          <p:nvPr>
            <p:ph type="dt" sz="half" idx="10"/>
          </p:nvPr>
        </p:nvSpPr>
        <p:spPr/>
        <p:txBody>
          <a:bodyPr/>
          <a:lstStyle/>
          <a:p>
            <a:fld id="{6F895DFB-BD3E-4D00-889B-75CCB895DF65}" type="datetimeFigureOut">
              <a:rPr lang="nb-NO" smtClean="0"/>
              <a:t>15.12.2025</a:t>
            </a:fld>
            <a:endParaRPr lang="nb-NO"/>
          </a:p>
        </p:txBody>
      </p:sp>
      <p:sp>
        <p:nvSpPr>
          <p:cNvPr id="8" name="Footer Placeholder 7">
            <a:extLst>
              <a:ext uri="{FF2B5EF4-FFF2-40B4-BE49-F238E27FC236}">
                <a16:creationId xmlns:a16="http://schemas.microsoft.com/office/drawing/2014/main" id="{6F86B938-B070-4ED8-9605-ECCE376854EB}"/>
              </a:ext>
            </a:extLst>
          </p:cNvPr>
          <p:cNvSpPr>
            <a:spLocks noGrp="1"/>
          </p:cNvSpPr>
          <p:nvPr>
            <p:ph type="ftr" sz="quarter" idx="11"/>
          </p:nvPr>
        </p:nvSpPr>
        <p:spPr/>
        <p:txBody>
          <a:bodyPr/>
          <a:lstStyle/>
          <a:p>
            <a:endParaRPr lang="nb-NO"/>
          </a:p>
        </p:txBody>
      </p:sp>
      <p:sp>
        <p:nvSpPr>
          <p:cNvPr id="9" name="Slide Number Placeholder 8">
            <a:extLst>
              <a:ext uri="{FF2B5EF4-FFF2-40B4-BE49-F238E27FC236}">
                <a16:creationId xmlns:a16="http://schemas.microsoft.com/office/drawing/2014/main" id="{113F019B-D148-49CB-8831-1E12F7C20BF7}"/>
              </a:ext>
            </a:extLst>
          </p:cNvPr>
          <p:cNvSpPr>
            <a:spLocks noGrp="1"/>
          </p:cNvSpPr>
          <p:nvPr>
            <p:ph type="sldNum" sz="quarter" idx="12"/>
          </p:nvPr>
        </p:nvSpPr>
        <p:spPr/>
        <p:txBody>
          <a:bodyPr/>
          <a:lstStyle/>
          <a:p>
            <a:fld id="{B542EC2C-4651-49D5-A651-10D54FAFED0C}" type="slidenum">
              <a:rPr lang="nb-NO" smtClean="0"/>
              <a:t>‹#›</a:t>
            </a:fld>
            <a:endParaRPr lang="nb-NO"/>
          </a:p>
        </p:txBody>
      </p:sp>
    </p:spTree>
    <p:extLst>
      <p:ext uri="{BB962C8B-B14F-4D97-AF65-F5344CB8AC3E}">
        <p14:creationId xmlns:p14="http://schemas.microsoft.com/office/powerpoint/2010/main" val="3494686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B205F-76F4-4411-A461-B9A510872C4A}"/>
              </a:ext>
            </a:extLst>
          </p:cNvPr>
          <p:cNvSpPr>
            <a:spLocks noGrp="1"/>
          </p:cNvSpPr>
          <p:nvPr>
            <p:ph type="title"/>
          </p:nvPr>
        </p:nvSpPr>
        <p:spPr/>
        <p:txBody>
          <a:bodyPr/>
          <a:lstStyle/>
          <a:p>
            <a:r>
              <a:rPr lang="en-US"/>
              <a:t>Click to edit Master title style</a:t>
            </a:r>
            <a:endParaRPr lang="nb-NO"/>
          </a:p>
        </p:txBody>
      </p:sp>
      <p:sp>
        <p:nvSpPr>
          <p:cNvPr id="3" name="Date Placeholder 2">
            <a:extLst>
              <a:ext uri="{FF2B5EF4-FFF2-40B4-BE49-F238E27FC236}">
                <a16:creationId xmlns:a16="http://schemas.microsoft.com/office/drawing/2014/main" id="{36CADC45-C62A-4204-8650-40C5FA1BADAA}"/>
              </a:ext>
            </a:extLst>
          </p:cNvPr>
          <p:cNvSpPr>
            <a:spLocks noGrp="1"/>
          </p:cNvSpPr>
          <p:nvPr>
            <p:ph type="dt" sz="half" idx="10"/>
          </p:nvPr>
        </p:nvSpPr>
        <p:spPr/>
        <p:txBody>
          <a:bodyPr/>
          <a:lstStyle/>
          <a:p>
            <a:fld id="{6F895DFB-BD3E-4D00-889B-75CCB895DF65}" type="datetimeFigureOut">
              <a:rPr lang="nb-NO" smtClean="0"/>
              <a:t>15.12.2025</a:t>
            </a:fld>
            <a:endParaRPr lang="nb-NO"/>
          </a:p>
        </p:txBody>
      </p:sp>
      <p:sp>
        <p:nvSpPr>
          <p:cNvPr id="4" name="Footer Placeholder 3">
            <a:extLst>
              <a:ext uri="{FF2B5EF4-FFF2-40B4-BE49-F238E27FC236}">
                <a16:creationId xmlns:a16="http://schemas.microsoft.com/office/drawing/2014/main" id="{F627626C-0925-4D35-B4F1-647B808E4FBE}"/>
              </a:ext>
            </a:extLst>
          </p:cNvPr>
          <p:cNvSpPr>
            <a:spLocks noGrp="1"/>
          </p:cNvSpPr>
          <p:nvPr>
            <p:ph type="ftr" sz="quarter" idx="11"/>
          </p:nvPr>
        </p:nvSpPr>
        <p:spPr/>
        <p:txBody>
          <a:bodyPr/>
          <a:lstStyle/>
          <a:p>
            <a:endParaRPr lang="nb-NO"/>
          </a:p>
        </p:txBody>
      </p:sp>
      <p:sp>
        <p:nvSpPr>
          <p:cNvPr id="5" name="Slide Number Placeholder 4">
            <a:extLst>
              <a:ext uri="{FF2B5EF4-FFF2-40B4-BE49-F238E27FC236}">
                <a16:creationId xmlns:a16="http://schemas.microsoft.com/office/drawing/2014/main" id="{477FD515-07CE-4866-8F51-4A402672275C}"/>
              </a:ext>
            </a:extLst>
          </p:cNvPr>
          <p:cNvSpPr>
            <a:spLocks noGrp="1"/>
          </p:cNvSpPr>
          <p:nvPr>
            <p:ph type="sldNum" sz="quarter" idx="12"/>
          </p:nvPr>
        </p:nvSpPr>
        <p:spPr/>
        <p:txBody>
          <a:bodyPr/>
          <a:lstStyle/>
          <a:p>
            <a:fld id="{B542EC2C-4651-49D5-A651-10D54FAFED0C}" type="slidenum">
              <a:rPr lang="nb-NO" smtClean="0"/>
              <a:t>‹#›</a:t>
            </a:fld>
            <a:endParaRPr lang="nb-NO"/>
          </a:p>
        </p:txBody>
      </p:sp>
    </p:spTree>
    <p:extLst>
      <p:ext uri="{BB962C8B-B14F-4D97-AF65-F5344CB8AC3E}">
        <p14:creationId xmlns:p14="http://schemas.microsoft.com/office/powerpoint/2010/main" val="3672821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D598601-95E0-4495-A765-27DECE28F98A}"/>
              </a:ext>
            </a:extLst>
          </p:cNvPr>
          <p:cNvSpPr>
            <a:spLocks noGrp="1"/>
          </p:cNvSpPr>
          <p:nvPr>
            <p:ph type="dt" sz="half" idx="10"/>
          </p:nvPr>
        </p:nvSpPr>
        <p:spPr/>
        <p:txBody>
          <a:bodyPr/>
          <a:lstStyle/>
          <a:p>
            <a:fld id="{6F895DFB-BD3E-4D00-889B-75CCB895DF65}" type="datetimeFigureOut">
              <a:rPr lang="nb-NO" smtClean="0"/>
              <a:t>15.12.2025</a:t>
            </a:fld>
            <a:endParaRPr lang="nb-NO"/>
          </a:p>
        </p:txBody>
      </p:sp>
      <p:sp>
        <p:nvSpPr>
          <p:cNvPr id="3" name="Footer Placeholder 2">
            <a:extLst>
              <a:ext uri="{FF2B5EF4-FFF2-40B4-BE49-F238E27FC236}">
                <a16:creationId xmlns:a16="http://schemas.microsoft.com/office/drawing/2014/main" id="{9854CE92-28CC-4104-A674-F29E6F96DE25}"/>
              </a:ext>
            </a:extLst>
          </p:cNvPr>
          <p:cNvSpPr>
            <a:spLocks noGrp="1"/>
          </p:cNvSpPr>
          <p:nvPr>
            <p:ph type="ftr" sz="quarter" idx="11"/>
          </p:nvPr>
        </p:nvSpPr>
        <p:spPr/>
        <p:txBody>
          <a:bodyPr/>
          <a:lstStyle/>
          <a:p>
            <a:endParaRPr lang="nb-NO"/>
          </a:p>
        </p:txBody>
      </p:sp>
      <p:sp>
        <p:nvSpPr>
          <p:cNvPr id="4" name="Slide Number Placeholder 3">
            <a:extLst>
              <a:ext uri="{FF2B5EF4-FFF2-40B4-BE49-F238E27FC236}">
                <a16:creationId xmlns:a16="http://schemas.microsoft.com/office/drawing/2014/main" id="{E30D7926-C657-4962-86DC-54E07E07C351}"/>
              </a:ext>
            </a:extLst>
          </p:cNvPr>
          <p:cNvSpPr>
            <a:spLocks noGrp="1"/>
          </p:cNvSpPr>
          <p:nvPr>
            <p:ph type="sldNum" sz="quarter" idx="12"/>
          </p:nvPr>
        </p:nvSpPr>
        <p:spPr/>
        <p:txBody>
          <a:bodyPr/>
          <a:lstStyle/>
          <a:p>
            <a:fld id="{B542EC2C-4651-49D5-A651-10D54FAFED0C}" type="slidenum">
              <a:rPr lang="nb-NO" smtClean="0"/>
              <a:t>‹#›</a:t>
            </a:fld>
            <a:endParaRPr lang="nb-NO"/>
          </a:p>
        </p:txBody>
      </p:sp>
    </p:spTree>
    <p:extLst>
      <p:ext uri="{BB962C8B-B14F-4D97-AF65-F5344CB8AC3E}">
        <p14:creationId xmlns:p14="http://schemas.microsoft.com/office/powerpoint/2010/main" val="3836549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6820A-CF3D-492D-B4DF-3022E38B77F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b-NO"/>
          </a:p>
        </p:txBody>
      </p:sp>
      <p:sp>
        <p:nvSpPr>
          <p:cNvPr id="3" name="Content Placeholder 2">
            <a:extLst>
              <a:ext uri="{FF2B5EF4-FFF2-40B4-BE49-F238E27FC236}">
                <a16:creationId xmlns:a16="http://schemas.microsoft.com/office/drawing/2014/main" id="{1A24BA3C-5FBF-4460-9198-794FDA2C427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Text Placeholder 3">
            <a:extLst>
              <a:ext uri="{FF2B5EF4-FFF2-40B4-BE49-F238E27FC236}">
                <a16:creationId xmlns:a16="http://schemas.microsoft.com/office/drawing/2014/main" id="{FE6BE570-9BDD-4D94-B05B-4993104438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EA18022-0737-4046-A908-D5151FF439FE}"/>
              </a:ext>
            </a:extLst>
          </p:cNvPr>
          <p:cNvSpPr>
            <a:spLocks noGrp="1"/>
          </p:cNvSpPr>
          <p:nvPr>
            <p:ph type="dt" sz="half" idx="10"/>
          </p:nvPr>
        </p:nvSpPr>
        <p:spPr/>
        <p:txBody>
          <a:bodyPr/>
          <a:lstStyle/>
          <a:p>
            <a:fld id="{6F895DFB-BD3E-4D00-889B-75CCB895DF65}" type="datetimeFigureOut">
              <a:rPr lang="nb-NO" smtClean="0"/>
              <a:t>15.12.2025</a:t>
            </a:fld>
            <a:endParaRPr lang="nb-NO"/>
          </a:p>
        </p:txBody>
      </p:sp>
      <p:sp>
        <p:nvSpPr>
          <p:cNvPr id="6" name="Footer Placeholder 5">
            <a:extLst>
              <a:ext uri="{FF2B5EF4-FFF2-40B4-BE49-F238E27FC236}">
                <a16:creationId xmlns:a16="http://schemas.microsoft.com/office/drawing/2014/main" id="{1A46E413-99A8-41D6-BA88-6A7A90D9E82F}"/>
              </a:ext>
            </a:extLst>
          </p:cNvPr>
          <p:cNvSpPr>
            <a:spLocks noGrp="1"/>
          </p:cNvSpPr>
          <p:nvPr>
            <p:ph type="ftr" sz="quarter" idx="11"/>
          </p:nvPr>
        </p:nvSpPr>
        <p:spPr/>
        <p:txBody>
          <a:bodyPr/>
          <a:lstStyle/>
          <a:p>
            <a:endParaRPr lang="nb-NO"/>
          </a:p>
        </p:txBody>
      </p:sp>
      <p:sp>
        <p:nvSpPr>
          <p:cNvPr id="7" name="Slide Number Placeholder 6">
            <a:extLst>
              <a:ext uri="{FF2B5EF4-FFF2-40B4-BE49-F238E27FC236}">
                <a16:creationId xmlns:a16="http://schemas.microsoft.com/office/drawing/2014/main" id="{4AA9601C-E932-4764-84F9-7139F8391816}"/>
              </a:ext>
            </a:extLst>
          </p:cNvPr>
          <p:cNvSpPr>
            <a:spLocks noGrp="1"/>
          </p:cNvSpPr>
          <p:nvPr>
            <p:ph type="sldNum" sz="quarter" idx="12"/>
          </p:nvPr>
        </p:nvSpPr>
        <p:spPr/>
        <p:txBody>
          <a:bodyPr/>
          <a:lstStyle/>
          <a:p>
            <a:fld id="{B542EC2C-4651-49D5-A651-10D54FAFED0C}" type="slidenum">
              <a:rPr lang="nb-NO" smtClean="0"/>
              <a:t>‹#›</a:t>
            </a:fld>
            <a:endParaRPr lang="nb-NO"/>
          </a:p>
        </p:txBody>
      </p:sp>
    </p:spTree>
    <p:extLst>
      <p:ext uri="{BB962C8B-B14F-4D97-AF65-F5344CB8AC3E}">
        <p14:creationId xmlns:p14="http://schemas.microsoft.com/office/powerpoint/2010/main" val="23022344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647B44-C03A-4CC0-884D-E8B65EA5743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b-NO"/>
          </a:p>
        </p:txBody>
      </p:sp>
      <p:sp>
        <p:nvSpPr>
          <p:cNvPr id="3" name="Picture Placeholder 2">
            <a:extLst>
              <a:ext uri="{FF2B5EF4-FFF2-40B4-BE49-F238E27FC236}">
                <a16:creationId xmlns:a16="http://schemas.microsoft.com/office/drawing/2014/main" id="{6AFB80EA-366F-4AFD-8CD6-6C91EF06550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b-NO"/>
          </a:p>
        </p:txBody>
      </p:sp>
      <p:sp>
        <p:nvSpPr>
          <p:cNvPr id="4" name="Text Placeholder 3">
            <a:extLst>
              <a:ext uri="{FF2B5EF4-FFF2-40B4-BE49-F238E27FC236}">
                <a16:creationId xmlns:a16="http://schemas.microsoft.com/office/drawing/2014/main" id="{5AB596A1-DFCB-4A24-B6E9-B12899617A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AB00017-E0A0-4415-AC9C-24C4DC99B275}"/>
              </a:ext>
            </a:extLst>
          </p:cNvPr>
          <p:cNvSpPr>
            <a:spLocks noGrp="1"/>
          </p:cNvSpPr>
          <p:nvPr>
            <p:ph type="dt" sz="half" idx="10"/>
          </p:nvPr>
        </p:nvSpPr>
        <p:spPr/>
        <p:txBody>
          <a:bodyPr/>
          <a:lstStyle/>
          <a:p>
            <a:fld id="{6F895DFB-BD3E-4D00-889B-75CCB895DF65}" type="datetimeFigureOut">
              <a:rPr lang="nb-NO" smtClean="0"/>
              <a:t>15.12.2025</a:t>
            </a:fld>
            <a:endParaRPr lang="nb-NO"/>
          </a:p>
        </p:txBody>
      </p:sp>
      <p:sp>
        <p:nvSpPr>
          <p:cNvPr id="6" name="Footer Placeholder 5">
            <a:extLst>
              <a:ext uri="{FF2B5EF4-FFF2-40B4-BE49-F238E27FC236}">
                <a16:creationId xmlns:a16="http://schemas.microsoft.com/office/drawing/2014/main" id="{1AA0DBEB-80C7-4AA9-9187-D1A9425E891B}"/>
              </a:ext>
            </a:extLst>
          </p:cNvPr>
          <p:cNvSpPr>
            <a:spLocks noGrp="1"/>
          </p:cNvSpPr>
          <p:nvPr>
            <p:ph type="ftr" sz="quarter" idx="11"/>
          </p:nvPr>
        </p:nvSpPr>
        <p:spPr/>
        <p:txBody>
          <a:bodyPr/>
          <a:lstStyle/>
          <a:p>
            <a:endParaRPr lang="nb-NO"/>
          </a:p>
        </p:txBody>
      </p:sp>
      <p:sp>
        <p:nvSpPr>
          <p:cNvPr id="7" name="Slide Number Placeholder 6">
            <a:extLst>
              <a:ext uri="{FF2B5EF4-FFF2-40B4-BE49-F238E27FC236}">
                <a16:creationId xmlns:a16="http://schemas.microsoft.com/office/drawing/2014/main" id="{E59BEDFE-BE6D-40D0-B679-328E19E7CBB4}"/>
              </a:ext>
            </a:extLst>
          </p:cNvPr>
          <p:cNvSpPr>
            <a:spLocks noGrp="1"/>
          </p:cNvSpPr>
          <p:nvPr>
            <p:ph type="sldNum" sz="quarter" idx="12"/>
          </p:nvPr>
        </p:nvSpPr>
        <p:spPr/>
        <p:txBody>
          <a:bodyPr/>
          <a:lstStyle/>
          <a:p>
            <a:fld id="{B542EC2C-4651-49D5-A651-10D54FAFED0C}" type="slidenum">
              <a:rPr lang="nb-NO" smtClean="0"/>
              <a:t>‹#›</a:t>
            </a:fld>
            <a:endParaRPr lang="nb-NO"/>
          </a:p>
        </p:txBody>
      </p:sp>
    </p:spTree>
    <p:extLst>
      <p:ext uri="{BB962C8B-B14F-4D97-AF65-F5344CB8AC3E}">
        <p14:creationId xmlns:p14="http://schemas.microsoft.com/office/powerpoint/2010/main" val="30433663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5E29D91-0711-4AC4-8223-90C62C57DF4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nb-NO"/>
          </a:p>
        </p:txBody>
      </p:sp>
      <p:sp>
        <p:nvSpPr>
          <p:cNvPr id="3" name="Text Placeholder 2">
            <a:extLst>
              <a:ext uri="{FF2B5EF4-FFF2-40B4-BE49-F238E27FC236}">
                <a16:creationId xmlns:a16="http://schemas.microsoft.com/office/drawing/2014/main" id="{40131772-647E-461F-8648-520E2AF1677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Date Placeholder 3">
            <a:extLst>
              <a:ext uri="{FF2B5EF4-FFF2-40B4-BE49-F238E27FC236}">
                <a16:creationId xmlns:a16="http://schemas.microsoft.com/office/drawing/2014/main" id="{70F7E66C-AA9C-4360-A7A5-50FA0151293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895DFB-BD3E-4D00-889B-75CCB895DF65}" type="datetimeFigureOut">
              <a:rPr lang="nb-NO" smtClean="0"/>
              <a:t>15.12.2025</a:t>
            </a:fld>
            <a:endParaRPr lang="nb-NO"/>
          </a:p>
        </p:txBody>
      </p:sp>
      <p:sp>
        <p:nvSpPr>
          <p:cNvPr id="5" name="Footer Placeholder 4">
            <a:extLst>
              <a:ext uri="{FF2B5EF4-FFF2-40B4-BE49-F238E27FC236}">
                <a16:creationId xmlns:a16="http://schemas.microsoft.com/office/drawing/2014/main" id="{18C97393-0641-4B83-B413-9121250639A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b-NO"/>
          </a:p>
        </p:txBody>
      </p:sp>
      <p:sp>
        <p:nvSpPr>
          <p:cNvPr id="6" name="Slide Number Placeholder 5">
            <a:extLst>
              <a:ext uri="{FF2B5EF4-FFF2-40B4-BE49-F238E27FC236}">
                <a16:creationId xmlns:a16="http://schemas.microsoft.com/office/drawing/2014/main" id="{52935803-0A94-49A2-BB87-7DCB474BDE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42EC2C-4651-49D5-A651-10D54FAFED0C}" type="slidenum">
              <a:rPr lang="nb-NO" smtClean="0"/>
              <a:t>‹#›</a:t>
            </a:fld>
            <a:endParaRPr lang="nb-NO"/>
          </a:p>
        </p:txBody>
      </p:sp>
    </p:spTree>
    <p:extLst>
      <p:ext uri="{BB962C8B-B14F-4D97-AF65-F5344CB8AC3E}">
        <p14:creationId xmlns:p14="http://schemas.microsoft.com/office/powerpoint/2010/main" val="11262778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oleObject" Target="https://yara.sharepoint.com/sites/YMS_Porsgrunn/maintenance/L-201/Informasjon%20om%20rapporteringsplikt%20av%20uhell%20og%20ulykker%20med%20farlig%20stoff_pdf.pdf" TargetMode="Externa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https://www.dsb.no/lover/farlige-stoffer/farlige-stoffer/uhell-og-ulykker-med-farlig-stoff/?locale=nb_NO&amp;schema=uhellmedfarligstoff#Innledning" TargetMode="External"/><Relationship Id="rId2" Type="http://schemas.openxmlformats.org/officeDocument/2006/relationships/hyperlink" Target="https://innmelding.dsb.no/rapportering/?locale=nb_NO&amp;schema=uhellmedfarligstoff#Innlednin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hyperlink" Target="https://www.dsb.no/lover/farlige-stoffer/farlige-stoffer/uhell-og-ulykker-med-farlig-stoff/?locale=nb_NO&amp;schema=uhellmedfarligstoff#Innledning" TargetMode="External"/><Relationship Id="rId1" Type="http://schemas.openxmlformats.org/officeDocument/2006/relationships/slideLayout" Target="../slideLayouts/slideLayout6.xml"/><Relationship Id="rId6" Type="http://schemas.openxmlformats.org/officeDocument/2006/relationships/image" Target="../media/image3.png"/><Relationship Id="rId5" Type="http://schemas.openxmlformats.org/officeDocument/2006/relationships/hyperlink" Target="https://innmelding.dsb.no/rapportering/?locale=nb_NO&amp;schema=uhellmedfarligstoff#Innledning" TargetMode="External"/><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oleObject" Target="../embeddings/oleObject1.bin"/><Relationship Id="rId1" Type="http://schemas.openxmlformats.org/officeDocument/2006/relationships/slideLayout" Target="../slideLayouts/slideLayout6.xml"/><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hyperlink" Target="https://innmelding.dsb.no/rapportering/?locale=nb_NO&amp;schema=uhellmedfarligstoff#Innlednin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dsb.no/globalassets/dokumenter/farlige-stoffer-npf/farlige-stoffer/vedlegg_veiledning-til-forskrift-om-handtering-av-brannfarlig-reaksjonsfarlig-og-trykksatt-stoff-samt-utstyr-og-anleggg-som-benyttes-ved-handteringen.pdf" TargetMode="External"/><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213166-7558-4B93-AA43-D3CA0B39B0D4}"/>
              </a:ext>
            </a:extLst>
          </p:cNvPr>
          <p:cNvSpPr>
            <a:spLocks noGrp="1"/>
          </p:cNvSpPr>
          <p:nvPr>
            <p:ph type="ctrTitle"/>
          </p:nvPr>
        </p:nvSpPr>
        <p:spPr>
          <a:xfrm>
            <a:off x="-168696" y="314688"/>
            <a:ext cx="9144000" cy="477837"/>
          </a:xfrm>
        </p:spPr>
        <p:txBody>
          <a:bodyPr>
            <a:normAutofit fontScale="90000"/>
          </a:bodyPr>
          <a:lstStyle/>
          <a:p>
            <a:r>
              <a:rPr lang="nb-NO" dirty="0"/>
              <a:t>Rapporteringsplikt til DSB</a:t>
            </a:r>
          </a:p>
        </p:txBody>
      </p:sp>
      <p:sp>
        <p:nvSpPr>
          <p:cNvPr id="3" name="Subtitle 2">
            <a:extLst>
              <a:ext uri="{FF2B5EF4-FFF2-40B4-BE49-F238E27FC236}">
                <a16:creationId xmlns:a16="http://schemas.microsoft.com/office/drawing/2014/main" id="{889548C9-F747-4282-A59C-D3481208BC81}"/>
              </a:ext>
            </a:extLst>
          </p:cNvPr>
          <p:cNvSpPr>
            <a:spLocks noGrp="1"/>
          </p:cNvSpPr>
          <p:nvPr>
            <p:ph type="subTitle" idx="1"/>
          </p:nvPr>
        </p:nvSpPr>
        <p:spPr>
          <a:xfrm>
            <a:off x="752500" y="673969"/>
            <a:ext cx="10297144" cy="2836912"/>
          </a:xfrm>
        </p:spPr>
        <p:txBody>
          <a:bodyPr>
            <a:normAutofit lnSpcReduction="10000"/>
          </a:bodyPr>
          <a:lstStyle/>
          <a:p>
            <a:pPr algn="l"/>
            <a:r>
              <a:rPr lang="nb-NO" dirty="0"/>
              <a:t>Yara skal varsle og rapportere </a:t>
            </a:r>
            <a:r>
              <a:rPr lang="nb-NO" dirty="0" err="1"/>
              <a:t>prosessikkerhetsrelaterte</a:t>
            </a:r>
            <a:r>
              <a:rPr lang="nb-NO" dirty="0"/>
              <a:t> ulykker og tilløp til DSB </a:t>
            </a:r>
          </a:p>
          <a:p>
            <a:pPr algn="l"/>
            <a:r>
              <a:rPr lang="nb-NO" dirty="0"/>
              <a:t>-Etter forskrift om håndtering av farlig stoff </a:t>
            </a:r>
            <a:r>
              <a:rPr lang="nb-NO" dirty="0">
                <a:solidFill>
                  <a:srgbClr val="FF0000"/>
                </a:solidFill>
              </a:rPr>
              <a:t>§20 </a:t>
            </a:r>
          </a:p>
          <a:p>
            <a:pPr marL="800100" lvl="1" indent="-342900" algn="l">
              <a:buFont typeface="Arial" panose="020B0604020202020204" pitchFamily="34" charset="0"/>
              <a:buChar char="•"/>
            </a:pPr>
            <a:r>
              <a:rPr lang="nb-NO" dirty="0">
                <a:sym typeface="Wingdings" panose="05000000000000000000" pitchFamily="2" charset="2"/>
              </a:rPr>
              <a:t>Umiddelbart varsle om større ulykker</a:t>
            </a:r>
          </a:p>
          <a:p>
            <a:pPr marL="800100" lvl="1" indent="-342900" algn="l">
              <a:buFont typeface="Arial" panose="020B0604020202020204" pitchFamily="34" charset="0"/>
              <a:buChar char="•"/>
            </a:pPr>
            <a:r>
              <a:rPr lang="nb-NO" dirty="0">
                <a:sym typeface="Wingdings" panose="05000000000000000000" pitchFamily="2" charset="2"/>
              </a:rPr>
              <a:t>Uhell og ulykker skal snarest mulig rapporteres til DSB</a:t>
            </a:r>
            <a:endParaRPr lang="nb-NO" dirty="0"/>
          </a:p>
          <a:p>
            <a:pPr algn="l"/>
            <a:r>
              <a:rPr lang="nb-NO" dirty="0"/>
              <a:t>-Etter storulykkeforskriften </a:t>
            </a:r>
            <a:r>
              <a:rPr lang="nb-NO" dirty="0">
                <a:solidFill>
                  <a:srgbClr val="FF0000"/>
                </a:solidFill>
              </a:rPr>
              <a:t>§13</a:t>
            </a:r>
          </a:p>
          <a:p>
            <a:pPr marL="800100" lvl="1" indent="-342900" algn="l">
              <a:buFont typeface="Arial" panose="020B0604020202020204" pitchFamily="34" charset="0"/>
              <a:buChar char="•"/>
            </a:pPr>
            <a:r>
              <a:rPr lang="nb-NO" dirty="0"/>
              <a:t>Ved storulykke: Så snart som praktisk mulig, underrette tilsynsmyndigheter</a:t>
            </a:r>
          </a:p>
          <a:p>
            <a:pPr marL="800100" lvl="1" indent="-342900" algn="l">
              <a:buFont typeface="Arial" panose="020B0604020202020204" pitchFamily="34" charset="0"/>
              <a:buChar char="•"/>
            </a:pPr>
            <a:r>
              <a:rPr lang="nb-NO" dirty="0"/>
              <a:t>Ved ulykkeshendelser og tilløp til ulykkeshendelser som under ubetydelig endrede omstendigheter kunne ha ført til en storulykke</a:t>
            </a:r>
          </a:p>
          <a:p>
            <a:endParaRPr lang="nb-NO" dirty="0"/>
          </a:p>
        </p:txBody>
      </p:sp>
      <p:graphicFrame>
        <p:nvGraphicFramePr>
          <p:cNvPr id="5" name="Object 4">
            <a:extLst>
              <a:ext uri="{FF2B5EF4-FFF2-40B4-BE49-F238E27FC236}">
                <a16:creationId xmlns:a16="http://schemas.microsoft.com/office/drawing/2014/main" id="{0125BBB0-EC70-4684-ADEF-292AEBCB97B6}"/>
              </a:ext>
            </a:extLst>
          </p:cNvPr>
          <p:cNvGraphicFramePr>
            <a:graphicFrameLocks noChangeAspect="1"/>
          </p:cNvGraphicFramePr>
          <p:nvPr>
            <p:extLst>
              <p:ext uri="{D42A27DB-BD31-4B8C-83A1-F6EECF244321}">
                <p14:modId xmlns:p14="http://schemas.microsoft.com/office/powerpoint/2010/main" val="2268001124"/>
              </p:ext>
            </p:extLst>
          </p:nvPr>
        </p:nvGraphicFramePr>
        <p:xfrm>
          <a:off x="11031538" y="5972175"/>
          <a:ext cx="949325" cy="798513"/>
        </p:xfrm>
        <a:graphic>
          <a:graphicData uri="http://schemas.openxmlformats.org/presentationml/2006/ole">
            <mc:AlternateContent xmlns:mc="http://schemas.openxmlformats.org/markup-compatibility/2006">
              <mc:Choice xmlns:v="urn:schemas-microsoft-com:vml" Requires="v">
                <p:oleObj name="Acrobat Document" showAsIcon="1" r:id="rId2" imgW="948600" imgH="799200" progId="AcroExch.Document.DC">
                  <p:link updateAutomatic="1"/>
                </p:oleObj>
              </mc:Choice>
              <mc:Fallback>
                <p:oleObj name="Acrobat Document" showAsIcon="1" r:id="rId2" imgW="948600" imgH="799200" progId="AcroExch.Document.DC">
                  <p:link updateAutomatic="1"/>
                  <p:pic>
                    <p:nvPicPr>
                      <p:cNvPr id="5" name="Object 4">
                        <a:extLst>
                          <a:ext uri="{FF2B5EF4-FFF2-40B4-BE49-F238E27FC236}">
                            <a16:creationId xmlns:a16="http://schemas.microsoft.com/office/drawing/2014/main" id="{0125BBB0-EC70-4684-ADEF-292AEBCB97B6}"/>
                          </a:ext>
                        </a:extLst>
                      </p:cNvPr>
                      <p:cNvPicPr/>
                      <p:nvPr/>
                    </p:nvPicPr>
                    <p:blipFill>
                      <a:blip r:embed="rId3"/>
                      <a:stretch>
                        <a:fillRect/>
                      </a:stretch>
                    </p:blipFill>
                    <p:spPr>
                      <a:xfrm>
                        <a:off x="11031538" y="5972175"/>
                        <a:ext cx="949325" cy="798513"/>
                      </a:xfrm>
                      <a:prstGeom prst="rect">
                        <a:avLst/>
                      </a:prstGeom>
                    </p:spPr>
                  </p:pic>
                </p:oleObj>
              </mc:Fallback>
            </mc:AlternateContent>
          </a:graphicData>
        </a:graphic>
      </p:graphicFrame>
      <p:pic>
        <p:nvPicPr>
          <p:cNvPr id="6" name="Picture 5">
            <a:extLst>
              <a:ext uri="{FF2B5EF4-FFF2-40B4-BE49-F238E27FC236}">
                <a16:creationId xmlns:a16="http://schemas.microsoft.com/office/drawing/2014/main" id="{57D7DAF3-A70C-4B44-841C-FDBF65580EF2}"/>
              </a:ext>
            </a:extLst>
          </p:cNvPr>
          <p:cNvPicPr>
            <a:picLocks noChangeAspect="1"/>
          </p:cNvPicPr>
          <p:nvPr/>
        </p:nvPicPr>
        <p:blipFill>
          <a:blip r:embed="rId4"/>
          <a:stretch>
            <a:fillRect/>
          </a:stretch>
        </p:blipFill>
        <p:spPr>
          <a:xfrm>
            <a:off x="918755" y="3348350"/>
            <a:ext cx="6261424" cy="3194962"/>
          </a:xfrm>
          <a:prstGeom prst="rect">
            <a:avLst/>
          </a:prstGeom>
        </p:spPr>
      </p:pic>
      <p:sp>
        <p:nvSpPr>
          <p:cNvPr id="8" name="TextBox 7">
            <a:extLst>
              <a:ext uri="{FF2B5EF4-FFF2-40B4-BE49-F238E27FC236}">
                <a16:creationId xmlns:a16="http://schemas.microsoft.com/office/drawing/2014/main" id="{AB39B55A-8CC2-4E79-A8D1-092D7DE598E4}"/>
              </a:ext>
            </a:extLst>
          </p:cNvPr>
          <p:cNvSpPr txBox="1"/>
          <p:nvPr/>
        </p:nvSpPr>
        <p:spPr>
          <a:xfrm>
            <a:off x="7014419" y="3532099"/>
            <a:ext cx="5177581" cy="2031325"/>
          </a:xfrm>
          <a:prstGeom prst="rect">
            <a:avLst/>
          </a:prstGeom>
          <a:noFill/>
        </p:spPr>
        <p:txBody>
          <a:bodyPr wrap="square">
            <a:spAutoFit/>
          </a:bodyPr>
          <a:lstStyle/>
          <a:p>
            <a:r>
              <a:rPr lang="nb-NO" dirty="0"/>
              <a:t>En </a:t>
            </a:r>
            <a:r>
              <a:rPr lang="nb-NO" b="1" dirty="0"/>
              <a:t>storulykke </a:t>
            </a:r>
            <a:r>
              <a:rPr lang="nb-NO" dirty="0"/>
              <a:t>er definert som en hendelse der det inngår ett eller flere farlige kjemikalier, som oppstår i en storulykkevirksomhet og som får en ukontrollert utvikling som umiddelbart eller senere medfører en alvorlig fare for mennesker, miljø eller materielle verdier. En slik hendelse kan for eksempel være et utslipp, en brann eller en eksplosjon.</a:t>
            </a:r>
          </a:p>
        </p:txBody>
      </p:sp>
      <p:sp>
        <p:nvSpPr>
          <p:cNvPr id="10" name="TextBox 9">
            <a:extLst>
              <a:ext uri="{FF2B5EF4-FFF2-40B4-BE49-F238E27FC236}">
                <a16:creationId xmlns:a16="http://schemas.microsoft.com/office/drawing/2014/main" id="{CC548860-8AA7-4A16-9326-93E96FDC3B71}"/>
              </a:ext>
            </a:extLst>
          </p:cNvPr>
          <p:cNvSpPr txBox="1"/>
          <p:nvPr/>
        </p:nvSpPr>
        <p:spPr>
          <a:xfrm>
            <a:off x="7208852" y="5792012"/>
            <a:ext cx="6224256" cy="830997"/>
          </a:xfrm>
          <a:prstGeom prst="rect">
            <a:avLst/>
          </a:prstGeom>
          <a:noFill/>
        </p:spPr>
        <p:txBody>
          <a:bodyPr wrap="square">
            <a:spAutoFit/>
          </a:bodyPr>
          <a:lstStyle/>
          <a:p>
            <a:pPr algn="l"/>
            <a:r>
              <a:rPr lang="nb-NO" sz="1200" b="0" i="0" dirty="0">
                <a:solidFill>
                  <a:srgbClr val="5B5B5B"/>
                </a:solidFill>
                <a:effectLst/>
                <a:latin typeface="Mercury SSm A"/>
              </a:rPr>
              <a:t>Rapportering av uhell og ulykker er </a:t>
            </a:r>
            <a:r>
              <a:rPr lang="nb-NO" sz="1200" b="1" i="0" dirty="0">
                <a:solidFill>
                  <a:srgbClr val="5B5B5B"/>
                </a:solidFill>
                <a:effectLst/>
                <a:latin typeface="Mercury SSm A"/>
              </a:rPr>
              <a:t>pålagt</a:t>
            </a:r>
            <a:r>
              <a:rPr lang="nb-NO" sz="1200" b="0" i="0" dirty="0">
                <a:solidFill>
                  <a:srgbClr val="5B5B5B"/>
                </a:solidFill>
                <a:effectLst/>
                <a:latin typeface="Mercury SSm A"/>
              </a:rPr>
              <a:t>  i </a:t>
            </a:r>
          </a:p>
          <a:p>
            <a:pPr algn="l"/>
            <a:r>
              <a:rPr lang="nb-NO" sz="1200" b="0" i="0" dirty="0">
                <a:solidFill>
                  <a:srgbClr val="5B5B5B"/>
                </a:solidFill>
                <a:effectLst/>
                <a:latin typeface="Mercury SSm A"/>
              </a:rPr>
              <a:t>henhold til følgende forskrifter:</a:t>
            </a:r>
          </a:p>
          <a:p>
            <a:pPr algn="l">
              <a:buFont typeface="Arial" panose="020B0604020202020204" pitchFamily="34" charset="0"/>
              <a:buChar char="•"/>
            </a:pPr>
            <a:r>
              <a:rPr lang="nb-NO" sz="1200" b="0" i="0" dirty="0">
                <a:solidFill>
                  <a:srgbClr val="5B5B5B"/>
                </a:solidFill>
                <a:effectLst/>
                <a:latin typeface="Mercury SSm A"/>
              </a:rPr>
              <a:t>Forskrift om håndtering av farlig stoff § 20</a:t>
            </a:r>
          </a:p>
          <a:p>
            <a:pPr algn="l">
              <a:buFont typeface="Arial" panose="020B0604020202020204" pitchFamily="34" charset="0"/>
              <a:buChar char="•"/>
            </a:pPr>
            <a:r>
              <a:rPr lang="nb-NO" sz="1200" b="0" i="0" dirty="0">
                <a:solidFill>
                  <a:srgbClr val="5B5B5B"/>
                </a:solidFill>
                <a:effectLst/>
                <a:latin typeface="Mercury SSm A"/>
              </a:rPr>
              <a:t>Storulykkeforskriften § 13</a:t>
            </a:r>
          </a:p>
        </p:txBody>
      </p:sp>
    </p:spTree>
    <p:extLst>
      <p:ext uri="{BB962C8B-B14F-4D97-AF65-F5344CB8AC3E}">
        <p14:creationId xmlns:p14="http://schemas.microsoft.com/office/powerpoint/2010/main" val="26372424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8E9370-F176-465F-A050-DE5155A62CAB}"/>
              </a:ext>
            </a:extLst>
          </p:cNvPr>
          <p:cNvSpPr>
            <a:spLocks noGrp="1"/>
          </p:cNvSpPr>
          <p:nvPr>
            <p:ph type="title"/>
          </p:nvPr>
        </p:nvSpPr>
        <p:spPr>
          <a:xfrm>
            <a:off x="659396" y="-135396"/>
            <a:ext cx="10515600" cy="1325563"/>
          </a:xfrm>
        </p:spPr>
        <p:txBody>
          <a:bodyPr/>
          <a:lstStyle/>
          <a:p>
            <a:r>
              <a:rPr lang="nb-NO" dirty="0"/>
              <a:t>Rapporteringsplikt – forts.</a:t>
            </a:r>
          </a:p>
        </p:txBody>
      </p:sp>
      <p:sp>
        <p:nvSpPr>
          <p:cNvPr id="4" name="TextBox 3">
            <a:extLst>
              <a:ext uri="{FF2B5EF4-FFF2-40B4-BE49-F238E27FC236}">
                <a16:creationId xmlns:a16="http://schemas.microsoft.com/office/drawing/2014/main" id="{53696676-036A-404F-8E55-7D3269A6AEFA}"/>
              </a:ext>
            </a:extLst>
          </p:cNvPr>
          <p:cNvSpPr txBox="1"/>
          <p:nvPr/>
        </p:nvSpPr>
        <p:spPr>
          <a:xfrm>
            <a:off x="551384" y="1548173"/>
            <a:ext cx="10873208" cy="4247317"/>
          </a:xfrm>
          <a:prstGeom prst="rect">
            <a:avLst/>
          </a:prstGeom>
          <a:noFill/>
        </p:spPr>
        <p:txBody>
          <a:bodyPr wrap="square">
            <a:spAutoFit/>
          </a:bodyPr>
          <a:lstStyle/>
          <a:p>
            <a:pPr algn="l"/>
            <a:r>
              <a:rPr lang="nb-NO" b="0" i="0" dirty="0">
                <a:solidFill>
                  <a:srgbClr val="5B5B5B"/>
                </a:solidFill>
                <a:effectLst/>
                <a:latin typeface="Mercury SSm A"/>
              </a:rPr>
              <a:t>Eksempler på hendelser som skal meldes inn (</a:t>
            </a:r>
            <a:r>
              <a:rPr lang="nb-NO" b="0" i="0" dirty="0">
                <a:solidFill>
                  <a:srgbClr val="5B5B5B"/>
                </a:solidFill>
                <a:effectLst/>
                <a:latin typeface="Mercury SSm A"/>
                <a:hlinkClick r:id="rId2"/>
              </a:rPr>
              <a:t>elektronisk skjema</a:t>
            </a:r>
            <a:r>
              <a:rPr lang="nb-NO" b="0" i="0" dirty="0">
                <a:solidFill>
                  <a:srgbClr val="5B5B5B"/>
                </a:solidFill>
                <a:effectLst/>
                <a:latin typeface="Mercury SSm A"/>
              </a:rPr>
              <a:t>) i henhold til forskrift for farlig stoff:</a:t>
            </a:r>
          </a:p>
          <a:p>
            <a:pPr lvl="1">
              <a:buFont typeface="Arial" panose="020B0604020202020204" pitchFamily="34" charset="0"/>
              <a:buChar char="•"/>
            </a:pPr>
            <a:r>
              <a:rPr lang="nb-NO" b="0" i="0" dirty="0">
                <a:solidFill>
                  <a:srgbClr val="5B5B5B"/>
                </a:solidFill>
                <a:effectLst/>
                <a:latin typeface="Mercury SSm A"/>
              </a:rPr>
              <a:t>Utilsiktet utslipp av farlig stoff, i større mengde enn hva    </a:t>
            </a:r>
          </a:p>
          <a:p>
            <a:pPr lvl="1"/>
            <a:r>
              <a:rPr lang="nb-NO" dirty="0">
                <a:solidFill>
                  <a:srgbClr val="5B5B5B"/>
                </a:solidFill>
                <a:latin typeface="Mercury SSm A"/>
              </a:rPr>
              <a:t>  </a:t>
            </a:r>
            <a:r>
              <a:rPr lang="nb-NO" b="0" i="0" dirty="0">
                <a:solidFill>
                  <a:srgbClr val="5B5B5B"/>
                </a:solidFill>
                <a:effectLst/>
                <a:latin typeface="Mercury SSm A"/>
              </a:rPr>
              <a:t>virksomheten regner som spill</a:t>
            </a:r>
          </a:p>
          <a:p>
            <a:pPr lvl="1">
              <a:buFont typeface="Arial" panose="020B0604020202020204" pitchFamily="34" charset="0"/>
              <a:buChar char="•"/>
            </a:pPr>
            <a:r>
              <a:rPr lang="nb-NO" dirty="0">
                <a:solidFill>
                  <a:srgbClr val="5B5B5B"/>
                </a:solidFill>
                <a:latin typeface="Mercury SSm A"/>
              </a:rPr>
              <a:t>B</a:t>
            </a:r>
            <a:r>
              <a:rPr lang="nb-NO" b="0" i="0" dirty="0">
                <a:solidFill>
                  <a:srgbClr val="5B5B5B"/>
                </a:solidFill>
                <a:effectLst/>
                <a:latin typeface="Mercury SSm A"/>
              </a:rPr>
              <a:t>rann der farlig stoff er involvert</a:t>
            </a:r>
          </a:p>
          <a:p>
            <a:pPr lvl="1">
              <a:buFont typeface="Arial" panose="020B0604020202020204" pitchFamily="34" charset="0"/>
              <a:buChar char="•"/>
            </a:pPr>
            <a:r>
              <a:rPr lang="nb-NO" dirty="0">
                <a:solidFill>
                  <a:srgbClr val="5B5B5B"/>
                </a:solidFill>
                <a:latin typeface="Mercury SSm A"/>
              </a:rPr>
              <a:t>E</a:t>
            </a:r>
            <a:r>
              <a:rPr lang="nb-NO" b="0" i="0" dirty="0">
                <a:solidFill>
                  <a:srgbClr val="5B5B5B"/>
                </a:solidFill>
                <a:effectLst/>
                <a:latin typeface="Mercury SSm A"/>
              </a:rPr>
              <a:t>ksplosjon i farlig stoff</a:t>
            </a:r>
          </a:p>
          <a:p>
            <a:pPr algn="l"/>
            <a:endParaRPr lang="nb-NO" dirty="0">
              <a:solidFill>
                <a:srgbClr val="5B5B5B"/>
              </a:solidFill>
              <a:latin typeface="Mercury SSm A"/>
            </a:endParaRPr>
          </a:p>
          <a:p>
            <a:pPr algn="l"/>
            <a:r>
              <a:rPr lang="nb-NO" dirty="0">
                <a:solidFill>
                  <a:srgbClr val="5B5B5B"/>
                </a:solidFill>
                <a:latin typeface="Mercury SSm A"/>
              </a:rPr>
              <a:t>De stoffene som er underlagt rapportering i henhold til §13 kan sees i </a:t>
            </a:r>
            <a:r>
              <a:rPr lang="nb-NO" dirty="0">
                <a:solidFill>
                  <a:srgbClr val="5B5B5B"/>
                </a:solidFill>
                <a:latin typeface="Mercury SSm A"/>
                <a:hlinkClick r:id="rId2"/>
              </a:rPr>
              <a:t>elektronisk skjema </a:t>
            </a:r>
            <a:r>
              <a:rPr lang="nb-NO" dirty="0">
                <a:solidFill>
                  <a:srgbClr val="5B5B5B"/>
                </a:solidFill>
                <a:latin typeface="Mercury SSm A"/>
              </a:rPr>
              <a:t>for rapportering.</a:t>
            </a:r>
          </a:p>
          <a:p>
            <a:pPr algn="l"/>
            <a:endParaRPr lang="nb-NO" b="0" i="0" dirty="0">
              <a:solidFill>
                <a:srgbClr val="5B5B5B"/>
              </a:solidFill>
              <a:effectLst/>
              <a:latin typeface="Mercury SSm A"/>
            </a:endParaRPr>
          </a:p>
          <a:p>
            <a:pPr algn="l"/>
            <a:endParaRPr lang="nb-NO" b="0" i="0" dirty="0">
              <a:solidFill>
                <a:srgbClr val="5B5B5B"/>
              </a:solidFill>
              <a:effectLst/>
              <a:latin typeface="Mercury SSm A"/>
            </a:endParaRPr>
          </a:p>
          <a:p>
            <a:pPr algn="l"/>
            <a:r>
              <a:rPr lang="nb-NO" b="0" i="0" dirty="0">
                <a:solidFill>
                  <a:srgbClr val="5B5B5B"/>
                </a:solidFill>
                <a:effectLst/>
                <a:latin typeface="Mercury SSm A"/>
              </a:rPr>
              <a:t>For virksomheter som er omfattet av </a:t>
            </a:r>
            <a:r>
              <a:rPr lang="nb-NO" dirty="0">
                <a:solidFill>
                  <a:srgbClr val="5B5B5B"/>
                </a:solidFill>
                <a:latin typeface="Mercury SSm A"/>
              </a:rPr>
              <a:t>S</a:t>
            </a:r>
            <a:r>
              <a:rPr lang="nb-NO" b="0" i="0" dirty="0">
                <a:solidFill>
                  <a:srgbClr val="5B5B5B"/>
                </a:solidFill>
                <a:effectLst/>
                <a:latin typeface="Mercury SSm A"/>
              </a:rPr>
              <a:t>torulykkeforskriften gjelder </a:t>
            </a:r>
            <a:r>
              <a:rPr lang="nb-NO" b="0" i="0" u="sng" dirty="0">
                <a:solidFill>
                  <a:srgbClr val="5B5B5B"/>
                </a:solidFill>
                <a:effectLst/>
                <a:latin typeface="Mercury SSm A"/>
              </a:rPr>
              <a:t>i tillegg en plikt til å rapportere inn tilløp til ulykkeshendelser som under ubetydelig endrede omstendigheter kunne ha ført til storulykke</a:t>
            </a:r>
            <a:r>
              <a:rPr lang="nb-NO" b="0" i="0" dirty="0">
                <a:solidFill>
                  <a:srgbClr val="5B5B5B"/>
                </a:solidFill>
                <a:effectLst/>
                <a:latin typeface="Mercury SSm A"/>
              </a:rPr>
              <a:t>.</a:t>
            </a:r>
          </a:p>
          <a:p>
            <a:pPr algn="l"/>
            <a:endParaRPr lang="nb-NO" dirty="0">
              <a:solidFill>
                <a:srgbClr val="5B5B5B"/>
              </a:solidFill>
              <a:latin typeface="Mercury SSm A"/>
            </a:endParaRPr>
          </a:p>
          <a:p>
            <a:pPr algn="l"/>
            <a:endParaRPr lang="nb-NO" b="0" i="0" dirty="0">
              <a:solidFill>
                <a:srgbClr val="5B5B5B"/>
              </a:solidFill>
              <a:effectLst/>
              <a:latin typeface="Mercury SSm A"/>
            </a:endParaRPr>
          </a:p>
          <a:p>
            <a:pPr algn="l"/>
            <a:r>
              <a:rPr lang="nb-NO" dirty="0">
                <a:solidFill>
                  <a:srgbClr val="5B5B5B"/>
                </a:solidFill>
                <a:latin typeface="Mercury SSm A"/>
              </a:rPr>
              <a:t>Veiledning for rapportering av Uhell og ulykker i henhold til Storulykkeforskriften og Forskrift om håndtering</a:t>
            </a:r>
          </a:p>
          <a:p>
            <a:pPr algn="l"/>
            <a:r>
              <a:rPr lang="nb-NO" b="0" i="0" dirty="0">
                <a:solidFill>
                  <a:srgbClr val="5B5B5B"/>
                </a:solidFill>
                <a:effectLst/>
                <a:latin typeface="Mercury SSm A"/>
              </a:rPr>
              <a:t>av farlig stoff: </a:t>
            </a:r>
            <a:r>
              <a:rPr lang="nb-NO" b="0" i="0" dirty="0">
                <a:solidFill>
                  <a:srgbClr val="5B5B5B"/>
                </a:solidFill>
                <a:effectLst/>
                <a:latin typeface="Mercury SSm A"/>
                <a:hlinkClick r:id="rId3"/>
              </a:rPr>
              <a:t>Link</a:t>
            </a:r>
            <a:endParaRPr lang="nb-NO" dirty="0">
              <a:solidFill>
                <a:srgbClr val="5B5B5B"/>
              </a:solidFill>
              <a:latin typeface="Mercury SSm A"/>
            </a:endParaRPr>
          </a:p>
        </p:txBody>
      </p:sp>
    </p:spTree>
    <p:extLst>
      <p:ext uri="{BB962C8B-B14F-4D97-AF65-F5344CB8AC3E}">
        <p14:creationId xmlns:p14="http://schemas.microsoft.com/office/powerpoint/2010/main" val="25638650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93B048-DCF6-4747-A56B-2611E5B3E319}"/>
              </a:ext>
            </a:extLst>
          </p:cNvPr>
          <p:cNvSpPr>
            <a:spLocks noGrp="1"/>
          </p:cNvSpPr>
          <p:nvPr>
            <p:ph type="title"/>
          </p:nvPr>
        </p:nvSpPr>
        <p:spPr>
          <a:xfrm>
            <a:off x="731403" y="224644"/>
            <a:ext cx="10774977" cy="484161"/>
          </a:xfrm>
        </p:spPr>
        <p:txBody>
          <a:bodyPr>
            <a:normAutofit fontScale="90000"/>
          </a:bodyPr>
          <a:lstStyle/>
          <a:p>
            <a:r>
              <a:rPr lang="nb-NO" sz="2800" b="1" dirty="0"/>
              <a:t>Skal hendelse varsles og rapporteres </a:t>
            </a:r>
            <a:r>
              <a:rPr lang="nb-NO" sz="2800" b="1" dirty="0" err="1"/>
              <a:t>ihht</a:t>
            </a:r>
            <a:r>
              <a:rPr lang="nb-NO" sz="2800" b="1" dirty="0"/>
              <a:t>. </a:t>
            </a:r>
            <a:r>
              <a:rPr lang="nb-NO" sz="2700" b="1" dirty="0"/>
              <a:t>forskrift om håndtering av farlig stoff </a:t>
            </a:r>
            <a:r>
              <a:rPr lang="nb-NO" sz="2700" b="1" dirty="0">
                <a:solidFill>
                  <a:srgbClr val="FF0000"/>
                </a:solidFill>
              </a:rPr>
              <a:t>§20 </a:t>
            </a:r>
            <a:r>
              <a:rPr lang="nb-NO" sz="2800" b="1" dirty="0"/>
              <a:t>?</a:t>
            </a:r>
          </a:p>
        </p:txBody>
      </p:sp>
      <p:sp>
        <p:nvSpPr>
          <p:cNvPr id="49" name="TextBox 48">
            <a:extLst>
              <a:ext uri="{FF2B5EF4-FFF2-40B4-BE49-F238E27FC236}">
                <a16:creationId xmlns:a16="http://schemas.microsoft.com/office/drawing/2014/main" id="{4F961643-CB4D-4F75-8AE4-70F0C7D051BB}"/>
              </a:ext>
            </a:extLst>
          </p:cNvPr>
          <p:cNvSpPr txBox="1"/>
          <p:nvPr/>
        </p:nvSpPr>
        <p:spPr>
          <a:xfrm>
            <a:off x="8267378" y="6488668"/>
            <a:ext cx="3924436" cy="369332"/>
          </a:xfrm>
          <a:prstGeom prst="rect">
            <a:avLst/>
          </a:prstGeom>
          <a:noFill/>
        </p:spPr>
        <p:txBody>
          <a:bodyPr wrap="square">
            <a:spAutoFit/>
          </a:bodyPr>
          <a:lstStyle/>
          <a:p>
            <a:r>
              <a:rPr lang="nb-NO" dirty="0"/>
              <a:t>Beskrivelse av rapportering til DSB - </a:t>
            </a:r>
            <a:r>
              <a:rPr lang="nb-NO" dirty="0">
                <a:hlinkClick r:id="rId2"/>
              </a:rPr>
              <a:t>Link</a:t>
            </a:r>
            <a:endParaRPr lang="nb-NO" dirty="0"/>
          </a:p>
        </p:txBody>
      </p:sp>
      <p:sp>
        <p:nvSpPr>
          <p:cNvPr id="52" name="TextBox 51">
            <a:extLst>
              <a:ext uri="{FF2B5EF4-FFF2-40B4-BE49-F238E27FC236}">
                <a16:creationId xmlns:a16="http://schemas.microsoft.com/office/drawing/2014/main" id="{310BED31-4B14-452C-9898-8AD7D9A2C30D}"/>
              </a:ext>
            </a:extLst>
          </p:cNvPr>
          <p:cNvSpPr txBox="1"/>
          <p:nvPr/>
        </p:nvSpPr>
        <p:spPr>
          <a:xfrm>
            <a:off x="587389" y="1016732"/>
            <a:ext cx="2448271" cy="461665"/>
          </a:xfrm>
          <a:prstGeom prst="rect">
            <a:avLst/>
          </a:prstGeom>
          <a:noFill/>
          <a:ln w="19050">
            <a:solidFill>
              <a:schemeClr val="accent1">
                <a:shade val="50000"/>
              </a:schemeClr>
            </a:solidFill>
          </a:ln>
        </p:spPr>
        <p:txBody>
          <a:bodyPr wrap="square" rtlCol="0">
            <a:spAutoFit/>
          </a:bodyPr>
          <a:lstStyle/>
          <a:p>
            <a:r>
              <a:rPr lang="nb-NO" sz="1200" dirty="0"/>
              <a:t>Involvert stoff er klassifisert i henhold til tabellene</a:t>
            </a:r>
            <a:r>
              <a:rPr lang="nb-NO" sz="1200" dirty="0">
                <a:hlinkClick r:id="rId3" action="ppaction://hlinksldjump"/>
              </a:rPr>
              <a:t> her</a:t>
            </a:r>
            <a:r>
              <a:rPr lang="nb-NO" sz="1200" dirty="0"/>
              <a:t>?</a:t>
            </a:r>
          </a:p>
        </p:txBody>
      </p:sp>
      <p:cxnSp>
        <p:nvCxnSpPr>
          <p:cNvPr id="10" name="Straight Arrow Connector 9">
            <a:extLst>
              <a:ext uri="{FF2B5EF4-FFF2-40B4-BE49-F238E27FC236}">
                <a16:creationId xmlns:a16="http://schemas.microsoft.com/office/drawing/2014/main" id="{F8D8F4F7-A437-4797-A0C9-28618957D030}"/>
              </a:ext>
            </a:extLst>
          </p:cNvPr>
          <p:cNvCxnSpPr>
            <a:cxnSpLocks/>
            <a:stCxn id="52" idx="3"/>
          </p:cNvCxnSpPr>
          <p:nvPr/>
        </p:nvCxnSpPr>
        <p:spPr>
          <a:xfrm>
            <a:off x="3035660" y="1247565"/>
            <a:ext cx="320435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28743CF-5B6B-4E3D-A13C-9B5513F5C601}"/>
              </a:ext>
            </a:extLst>
          </p:cNvPr>
          <p:cNvSpPr txBox="1"/>
          <p:nvPr/>
        </p:nvSpPr>
        <p:spPr>
          <a:xfrm>
            <a:off x="4115780" y="878232"/>
            <a:ext cx="503664" cy="369332"/>
          </a:xfrm>
          <a:prstGeom prst="rect">
            <a:avLst/>
          </a:prstGeom>
          <a:noFill/>
        </p:spPr>
        <p:txBody>
          <a:bodyPr wrap="none" rtlCol="0">
            <a:spAutoFit/>
          </a:bodyPr>
          <a:lstStyle/>
          <a:p>
            <a:r>
              <a:rPr lang="nb-NO" dirty="0"/>
              <a:t>NEI</a:t>
            </a:r>
          </a:p>
        </p:txBody>
      </p:sp>
      <p:sp>
        <p:nvSpPr>
          <p:cNvPr id="61" name="TextBox 60">
            <a:extLst>
              <a:ext uri="{FF2B5EF4-FFF2-40B4-BE49-F238E27FC236}">
                <a16:creationId xmlns:a16="http://schemas.microsoft.com/office/drawing/2014/main" id="{71D26D8A-F4B2-4BE6-976C-7114E56D958E}"/>
              </a:ext>
            </a:extLst>
          </p:cNvPr>
          <p:cNvSpPr txBox="1"/>
          <p:nvPr/>
        </p:nvSpPr>
        <p:spPr>
          <a:xfrm>
            <a:off x="6243185" y="1027690"/>
            <a:ext cx="2160240" cy="830997"/>
          </a:xfrm>
          <a:prstGeom prst="rect">
            <a:avLst/>
          </a:prstGeom>
          <a:noFill/>
          <a:ln w="19050">
            <a:solidFill>
              <a:schemeClr val="accent1">
                <a:shade val="50000"/>
              </a:schemeClr>
            </a:solidFill>
          </a:ln>
        </p:spPr>
        <p:txBody>
          <a:bodyPr wrap="square" rtlCol="0">
            <a:spAutoFit/>
          </a:bodyPr>
          <a:lstStyle/>
          <a:p>
            <a:r>
              <a:rPr lang="nb-NO" sz="1200" dirty="0"/>
              <a:t>Ikke rapporteringspliktig eller varslingspliktig i henhold til §20, men </a:t>
            </a:r>
            <a:r>
              <a:rPr lang="nb-NO" sz="1200" dirty="0">
                <a:hlinkClick r:id="rId4" action="ppaction://hlinksldjump"/>
              </a:rPr>
              <a:t>sjekk rapporterings-/varslingsplikt i henhold til §13</a:t>
            </a:r>
            <a:endParaRPr lang="nb-NO" sz="1200" dirty="0"/>
          </a:p>
        </p:txBody>
      </p:sp>
      <p:cxnSp>
        <p:nvCxnSpPr>
          <p:cNvPr id="28" name="Straight Arrow Connector 27">
            <a:extLst>
              <a:ext uri="{FF2B5EF4-FFF2-40B4-BE49-F238E27FC236}">
                <a16:creationId xmlns:a16="http://schemas.microsoft.com/office/drawing/2014/main" id="{9676ABBC-E6CB-4144-A373-5C3E9CBD37FD}"/>
              </a:ext>
            </a:extLst>
          </p:cNvPr>
          <p:cNvCxnSpPr/>
          <p:nvPr/>
        </p:nvCxnSpPr>
        <p:spPr>
          <a:xfrm>
            <a:off x="1775520" y="1478397"/>
            <a:ext cx="0" cy="8344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2818195B-975C-4365-9CEC-3491E0F1ED80}"/>
              </a:ext>
            </a:extLst>
          </p:cNvPr>
          <p:cNvSpPr txBox="1"/>
          <p:nvPr/>
        </p:nvSpPr>
        <p:spPr>
          <a:xfrm>
            <a:off x="2119813" y="1710970"/>
            <a:ext cx="387478" cy="369332"/>
          </a:xfrm>
          <a:prstGeom prst="rect">
            <a:avLst/>
          </a:prstGeom>
          <a:noFill/>
        </p:spPr>
        <p:txBody>
          <a:bodyPr wrap="none" rtlCol="0">
            <a:spAutoFit/>
          </a:bodyPr>
          <a:lstStyle/>
          <a:p>
            <a:r>
              <a:rPr lang="nb-NO" dirty="0"/>
              <a:t>JA</a:t>
            </a:r>
          </a:p>
        </p:txBody>
      </p:sp>
      <p:sp>
        <p:nvSpPr>
          <p:cNvPr id="67" name="TextBox 66">
            <a:extLst>
              <a:ext uri="{FF2B5EF4-FFF2-40B4-BE49-F238E27FC236}">
                <a16:creationId xmlns:a16="http://schemas.microsoft.com/office/drawing/2014/main" id="{56DA7CB7-8555-4C18-9D9A-1D4674E98A9A}"/>
              </a:ext>
            </a:extLst>
          </p:cNvPr>
          <p:cNvSpPr txBox="1"/>
          <p:nvPr/>
        </p:nvSpPr>
        <p:spPr>
          <a:xfrm>
            <a:off x="619513" y="2312875"/>
            <a:ext cx="2448271" cy="461665"/>
          </a:xfrm>
          <a:prstGeom prst="rect">
            <a:avLst/>
          </a:prstGeom>
          <a:noFill/>
          <a:ln w="19050">
            <a:solidFill>
              <a:schemeClr val="accent1">
                <a:shade val="50000"/>
              </a:schemeClr>
            </a:solidFill>
          </a:ln>
        </p:spPr>
        <p:txBody>
          <a:bodyPr wrap="square" rtlCol="0">
            <a:spAutoFit/>
          </a:bodyPr>
          <a:lstStyle/>
          <a:p>
            <a:r>
              <a:rPr lang="nb-NO" sz="1200" dirty="0"/>
              <a:t>Ga hendelsen oppmerksomhet i media?</a:t>
            </a:r>
          </a:p>
        </p:txBody>
      </p:sp>
      <p:cxnSp>
        <p:nvCxnSpPr>
          <p:cNvPr id="32" name="Straight Arrow Connector 31">
            <a:extLst>
              <a:ext uri="{FF2B5EF4-FFF2-40B4-BE49-F238E27FC236}">
                <a16:creationId xmlns:a16="http://schemas.microsoft.com/office/drawing/2014/main" id="{BD3779A1-51BB-49AC-867B-CE954EDB895E}"/>
              </a:ext>
            </a:extLst>
          </p:cNvPr>
          <p:cNvCxnSpPr>
            <a:cxnSpLocks/>
            <a:stCxn id="67" idx="3"/>
          </p:cNvCxnSpPr>
          <p:nvPr/>
        </p:nvCxnSpPr>
        <p:spPr>
          <a:xfrm flipV="1">
            <a:off x="3067784" y="2543707"/>
            <a:ext cx="3172232"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49D7882F-BB08-41DB-A2DE-F02924A5882E}"/>
              </a:ext>
            </a:extLst>
          </p:cNvPr>
          <p:cNvSpPr txBox="1"/>
          <p:nvPr/>
        </p:nvSpPr>
        <p:spPr>
          <a:xfrm>
            <a:off x="6243185" y="2331298"/>
            <a:ext cx="2160240" cy="646331"/>
          </a:xfrm>
          <a:prstGeom prst="rect">
            <a:avLst/>
          </a:prstGeom>
          <a:noFill/>
          <a:ln w="19050">
            <a:solidFill>
              <a:schemeClr val="accent1">
                <a:shade val="50000"/>
              </a:schemeClr>
            </a:solidFill>
          </a:ln>
        </p:spPr>
        <p:txBody>
          <a:bodyPr wrap="square" rtlCol="0">
            <a:spAutoFit/>
          </a:bodyPr>
          <a:lstStyle/>
          <a:p>
            <a:r>
              <a:rPr lang="nb-NO" sz="1200" dirty="0"/>
              <a:t>DSB blir varslet (</a:t>
            </a:r>
            <a:r>
              <a:rPr lang="nb-NO" sz="1200" dirty="0" err="1"/>
              <a:t>sms</a:t>
            </a:r>
            <a:r>
              <a:rPr lang="nb-NO" sz="1200" dirty="0"/>
              <a:t>) av felles industrivern på  vakttelefon </a:t>
            </a:r>
            <a:r>
              <a:rPr lang="nb-NO" sz="1200" b="1" i="0" dirty="0">
                <a:solidFill>
                  <a:srgbClr val="5B5B5B"/>
                </a:solidFill>
                <a:effectLst/>
                <a:latin typeface="Mercury SSm A"/>
              </a:rPr>
              <a:t>482 12 000 </a:t>
            </a:r>
            <a:endParaRPr lang="nb-NO" sz="1200" dirty="0"/>
          </a:p>
        </p:txBody>
      </p:sp>
      <p:sp>
        <p:nvSpPr>
          <p:cNvPr id="70" name="TextBox 69">
            <a:extLst>
              <a:ext uri="{FF2B5EF4-FFF2-40B4-BE49-F238E27FC236}">
                <a16:creationId xmlns:a16="http://schemas.microsoft.com/office/drawing/2014/main" id="{6AB0B56C-A6BB-40D6-A0A8-90CEC1B70EC7}"/>
              </a:ext>
            </a:extLst>
          </p:cNvPr>
          <p:cNvSpPr txBox="1"/>
          <p:nvPr/>
        </p:nvSpPr>
        <p:spPr>
          <a:xfrm>
            <a:off x="4231966" y="2222685"/>
            <a:ext cx="387478" cy="369332"/>
          </a:xfrm>
          <a:prstGeom prst="rect">
            <a:avLst/>
          </a:prstGeom>
          <a:noFill/>
        </p:spPr>
        <p:txBody>
          <a:bodyPr wrap="none" rtlCol="0">
            <a:spAutoFit/>
          </a:bodyPr>
          <a:lstStyle/>
          <a:p>
            <a:r>
              <a:rPr lang="nb-NO" dirty="0"/>
              <a:t>JA</a:t>
            </a:r>
          </a:p>
        </p:txBody>
      </p:sp>
      <p:sp>
        <p:nvSpPr>
          <p:cNvPr id="71" name="TextBox 70">
            <a:extLst>
              <a:ext uri="{FF2B5EF4-FFF2-40B4-BE49-F238E27FC236}">
                <a16:creationId xmlns:a16="http://schemas.microsoft.com/office/drawing/2014/main" id="{EE0D3625-2762-422B-BD4E-97309F93FF7D}"/>
              </a:ext>
            </a:extLst>
          </p:cNvPr>
          <p:cNvSpPr txBox="1"/>
          <p:nvPr/>
        </p:nvSpPr>
        <p:spPr>
          <a:xfrm>
            <a:off x="619513" y="3145610"/>
            <a:ext cx="2448271" cy="646331"/>
          </a:xfrm>
          <a:prstGeom prst="rect">
            <a:avLst/>
          </a:prstGeom>
          <a:noFill/>
          <a:ln w="19050">
            <a:solidFill>
              <a:schemeClr val="accent1">
                <a:shade val="50000"/>
              </a:schemeClr>
            </a:solidFill>
          </a:ln>
        </p:spPr>
        <p:txBody>
          <a:bodyPr wrap="square" rtlCol="0">
            <a:spAutoFit/>
          </a:bodyPr>
          <a:lstStyle/>
          <a:p>
            <a:r>
              <a:rPr lang="nb-NO" sz="1200" dirty="0"/>
              <a:t>Var dette en hendelse som i Synergi skal klassifiseres som en TIER 1 hendelse (Ulykke/skade/brudd</a:t>
            </a:r>
          </a:p>
        </p:txBody>
      </p:sp>
      <p:cxnSp>
        <p:nvCxnSpPr>
          <p:cNvPr id="72" name="Straight Arrow Connector 71">
            <a:extLst>
              <a:ext uri="{FF2B5EF4-FFF2-40B4-BE49-F238E27FC236}">
                <a16:creationId xmlns:a16="http://schemas.microsoft.com/office/drawing/2014/main" id="{4CA83521-B636-4CA2-A3A4-3D681B2F133F}"/>
              </a:ext>
            </a:extLst>
          </p:cNvPr>
          <p:cNvCxnSpPr>
            <a:cxnSpLocks/>
          </p:cNvCxnSpPr>
          <p:nvPr/>
        </p:nvCxnSpPr>
        <p:spPr>
          <a:xfrm>
            <a:off x="1802212" y="2792963"/>
            <a:ext cx="0" cy="3526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BEC59964-5430-45BD-9B51-5893DA7B9875}"/>
              </a:ext>
            </a:extLst>
          </p:cNvPr>
          <p:cNvCxnSpPr/>
          <p:nvPr/>
        </p:nvCxnSpPr>
        <p:spPr>
          <a:xfrm flipV="1">
            <a:off x="3067784" y="3493494"/>
            <a:ext cx="3172232"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7" name="TextBox 76">
            <a:extLst>
              <a:ext uri="{FF2B5EF4-FFF2-40B4-BE49-F238E27FC236}">
                <a16:creationId xmlns:a16="http://schemas.microsoft.com/office/drawing/2014/main" id="{CD31878F-5EDA-48B1-A19F-61BDDCC212EC}"/>
              </a:ext>
            </a:extLst>
          </p:cNvPr>
          <p:cNvSpPr txBox="1"/>
          <p:nvPr/>
        </p:nvSpPr>
        <p:spPr>
          <a:xfrm>
            <a:off x="6246841" y="3244874"/>
            <a:ext cx="2160240" cy="1015663"/>
          </a:xfrm>
          <a:prstGeom prst="rect">
            <a:avLst/>
          </a:prstGeom>
          <a:noFill/>
          <a:ln w="19050">
            <a:solidFill>
              <a:schemeClr val="accent1">
                <a:shade val="50000"/>
              </a:schemeClr>
            </a:solidFill>
          </a:ln>
        </p:spPr>
        <p:txBody>
          <a:bodyPr wrap="square" rtlCol="0">
            <a:spAutoFit/>
          </a:bodyPr>
          <a:lstStyle/>
          <a:p>
            <a:r>
              <a:rPr lang="nb-NO" sz="1200" b="1" i="0" dirty="0">
                <a:solidFill>
                  <a:srgbClr val="5B5B5B"/>
                </a:solidFill>
                <a:effectLst/>
                <a:latin typeface="Mercury SSm A"/>
                <a:hlinkClick r:id="rId5"/>
              </a:rPr>
              <a:t>Rapporter på elektronisk skjema til DSB </a:t>
            </a:r>
            <a:endParaRPr lang="nb-NO" sz="1200" b="1" i="0" dirty="0">
              <a:solidFill>
                <a:srgbClr val="5B5B5B"/>
              </a:solidFill>
              <a:effectLst/>
              <a:latin typeface="Mercury SSm A"/>
            </a:endParaRPr>
          </a:p>
          <a:p>
            <a:endParaRPr lang="nb-NO" sz="1200" b="1" dirty="0">
              <a:solidFill>
                <a:srgbClr val="5B5B5B"/>
              </a:solidFill>
              <a:latin typeface="Mercury SSm A"/>
            </a:endParaRPr>
          </a:p>
          <a:p>
            <a:r>
              <a:rPr lang="nb-NO" sz="1200" dirty="0">
                <a:latin typeface="Mercury SSm A"/>
              </a:rPr>
              <a:t>I </a:t>
            </a:r>
            <a:r>
              <a:rPr lang="nb-NO" sz="1200" dirty="0" err="1">
                <a:latin typeface="Mercury SSm A"/>
              </a:rPr>
              <a:t>synergisak</a:t>
            </a:r>
            <a:r>
              <a:rPr lang="nb-NO" sz="1200" dirty="0">
                <a:latin typeface="Mercury SSm A"/>
              </a:rPr>
              <a:t>: Kryss av for «Rapportert til myndigheter» . </a:t>
            </a:r>
            <a:endParaRPr lang="nb-NO" sz="1200" dirty="0"/>
          </a:p>
        </p:txBody>
      </p:sp>
      <p:sp>
        <p:nvSpPr>
          <p:cNvPr id="78" name="TextBox 77">
            <a:extLst>
              <a:ext uri="{FF2B5EF4-FFF2-40B4-BE49-F238E27FC236}">
                <a16:creationId xmlns:a16="http://schemas.microsoft.com/office/drawing/2014/main" id="{C88E3A95-DAED-4681-AECA-22C8B1CF8145}"/>
              </a:ext>
            </a:extLst>
          </p:cNvPr>
          <p:cNvSpPr txBox="1"/>
          <p:nvPr/>
        </p:nvSpPr>
        <p:spPr>
          <a:xfrm>
            <a:off x="4231966" y="3059668"/>
            <a:ext cx="387478" cy="369332"/>
          </a:xfrm>
          <a:prstGeom prst="rect">
            <a:avLst/>
          </a:prstGeom>
          <a:noFill/>
        </p:spPr>
        <p:txBody>
          <a:bodyPr wrap="none" rtlCol="0">
            <a:spAutoFit/>
          </a:bodyPr>
          <a:lstStyle/>
          <a:p>
            <a:r>
              <a:rPr lang="nb-NO" dirty="0"/>
              <a:t>JA</a:t>
            </a:r>
          </a:p>
        </p:txBody>
      </p:sp>
      <p:sp>
        <p:nvSpPr>
          <p:cNvPr id="79" name="TextBox 78">
            <a:extLst>
              <a:ext uri="{FF2B5EF4-FFF2-40B4-BE49-F238E27FC236}">
                <a16:creationId xmlns:a16="http://schemas.microsoft.com/office/drawing/2014/main" id="{89435FCC-6993-4861-87BB-9B79D81BB831}"/>
              </a:ext>
            </a:extLst>
          </p:cNvPr>
          <p:cNvSpPr txBox="1"/>
          <p:nvPr/>
        </p:nvSpPr>
        <p:spPr>
          <a:xfrm>
            <a:off x="565713" y="4347677"/>
            <a:ext cx="2448271" cy="830997"/>
          </a:xfrm>
          <a:prstGeom prst="rect">
            <a:avLst/>
          </a:prstGeom>
          <a:noFill/>
          <a:ln w="19050">
            <a:solidFill>
              <a:schemeClr val="accent1">
                <a:shade val="50000"/>
              </a:schemeClr>
            </a:solidFill>
          </a:ln>
        </p:spPr>
        <p:txBody>
          <a:bodyPr wrap="square" rtlCol="0">
            <a:spAutoFit/>
          </a:bodyPr>
          <a:lstStyle/>
          <a:p>
            <a:r>
              <a:rPr lang="nb-NO" sz="1200" dirty="0"/>
              <a:t>Var dette en hendelse som i Synergi skal registreres med potensiell alvorlighetsgrad 1,2 eller 3 og  i rødt område i risikomatrisen?</a:t>
            </a:r>
          </a:p>
        </p:txBody>
      </p:sp>
      <p:cxnSp>
        <p:nvCxnSpPr>
          <p:cNvPr id="80" name="Straight Arrow Connector 79">
            <a:extLst>
              <a:ext uri="{FF2B5EF4-FFF2-40B4-BE49-F238E27FC236}">
                <a16:creationId xmlns:a16="http://schemas.microsoft.com/office/drawing/2014/main" id="{5AB72614-FB89-44DB-B28A-77C677D620DA}"/>
              </a:ext>
            </a:extLst>
          </p:cNvPr>
          <p:cNvCxnSpPr>
            <a:cxnSpLocks/>
          </p:cNvCxnSpPr>
          <p:nvPr/>
        </p:nvCxnSpPr>
        <p:spPr>
          <a:xfrm>
            <a:off x="1802212" y="3995030"/>
            <a:ext cx="0" cy="3526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1" name="TextBox 80">
            <a:extLst>
              <a:ext uri="{FF2B5EF4-FFF2-40B4-BE49-F238E27FC236}">
                <a16:creationId xmlns:a16="http://schemas.microsoft.com/office/drawing/2014/main" id="{BB8D3E8D-0291-4D63-B3D4-3D0FA1DBBA3F}"/>
              </a:ext>
            </a:extLst>
          </p:cNvPr>
          <p:cNvSpPr txBox="1"/>
          <p:nvPr/>
        </p:nvSpPr>
        <p:spPr>
          <a:xfrm>
            <a:off x="2006091" y="3989839"/>
            <a:ext cx="503664" cy="369332"/>
          </a:xfrm>
          <a:prstGeom prst="rect">
            <a:avLst/>
          </a:prstGeom>
          <a:noFill/>
        </p:spPr>
        <p:txBody>
          <a:bodyPr wrap="none" rtlCol="0">
            <a:spAutoFit/>
          </a:bodyPr>
          <a:lstStyle/>
          <a:p>
            <a:r>
              <a:rPr lang="nb-NO" dirty="0"/>
              <a:t>NEI</a:t>
            </a:r>
          </a:p>
        </p:txBody>
      </p:sp>
      <p:cxnSp>
        <p:nvCxnSpPr>
          <p:cNvPr id="82" name="Straight Arrow Connector 81">
            <a:extLst>
              <a:ext uri="{FF2B5EF4-FFF2-40B4-BE49-F238E27FC236}">
                <a16:creationId xmlns:a16="http://schemas.microsoft.com/office/drawing/2014/main" id="{CCC6CCE7-0F16-4930-B71A-99C12739FEE1}"/>
              </a:ext>
            </a:extLst>
          </p:cNvPr>
          <p:cNvCxnSpPr>
            <a:cxnSpLocks/>
            <a:stCxn id="79" idx="3"/>
            <a:endCxn id="86" idx="1"/>
          </p:cNvCxnSpPr>
          <p:nvPr/>
        </p:nvCxnSpPr>
        <p:spPr>
          <a:xfrm>
            <a:off x="3013984" y="4763176"/>
            <a:ext cx="3278342" cy="2897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6" name="TextBox 85">
            <a:extLst>
              <a:ext uri="{FF2B5EF4-FFF2-40B4-BE49-F238E27FC236}">
                <a16:creationId xmlns:a16="http://schemas.microsoft.com/office/drawing/2014/main" id="{6A3DA924-70C8-46AD-9466-59EF99340B6E}"/>
              </a:ext>
            </a:extLst>
          </p:cNvPr>
          <p:cNvSpPr txBox="1"/>
          <p:nvPr/>
        </p:nvSpPr>
        <p:spPr>
          <a:xfrm>
            <a:off x="6292326" y="4545124"/>
            <a:ext cx="2160240" cy="1015663"/>
          </a:xfrm>
          <a:prstGeom prst="rect">
            <a:avLst/>
          </a:prstGeom>
          <a:noFill/>
          <a:ln w="19050">
            <a:solidFill>
              <a:schemeClr val="accent1">
                <a:shade val="50000"/>
              </a:schemeClr>
            </a:solidFill>
          </a:ln>
        </p:spPr>
        <p:txBody>
          <a:bodyPr wrap="square" rtlCol="0">
            <a:spAutoFit/>
          </a:bodyPr>
          <a:lstStyle/>
          <a:p>
            <a:r>
              <a:rPr lang="nb-NO" sz="1200" b="1" dirty="0">
                <a:solidFill>
                  <a:srgbClr val="5B5B5B"/>
                </a:solidFill>
                <a:latin typeface="Mercury SSm A"/>
                <a:hlinkClick r:id="rId5"/>
              </a:rPr>
              <a:t>R</a:t>
            </a:r>
            <a:r>
              <a:rPr lang="nb-NO" sz="1200" b="1" i="0" dirty="0">
                <a:solidFill>
                  <a:srgbClr val="5B5B5B"/>
                </a:solidFill>
                <a:effectLst/>
                <a:latin typeface="Mercury SSm A"/>
                <a:hlinkClick r:id="rId5"/>
              </a:rPr>
              <a:t>apporter på elektronisk skjema til DSB </a:t>
            </a:r>
            <a:endParaRPr lang="nb-NO" sz="1200" b="1" i="0" dirty="0">
              <a:solidFill>
                <a:srgbClr val="5B5B5B"/>
              </a:solidFill>
              <a:effectLst/>
              <a:latin typeface="Mercury SSm A"/>
            </a:endParaRPr>
          </a:p>
          <a:p>
            <a:endParaRPr lang="nb-NO" sz="1200" b="1" dirty="0">
              <a:solidFill>
                <a:srgbClr val="5B5B5B"/>
              </a:solidFill>
              <a:latin typeface="Mercury SSm A"/>
            </a:endParaRPr>
          </a:p>
          <a:p>
            <a:r>
              <a:rPr lang="nb-NO" sz="1200" dirty="0">
                <a:latin typeface="Mercury SSm A"/>
              </a:rPr>
              <a:t>I </a:t>
            </a:r>
            <a:r>
              <a:rPr lang="nb-NO" sz="1200" dirty="0" err="1">
                <a:latin typeface="Mercury SSm A"/>
              </a:rPr>
              <a:t>synergisak</a:t>
            </a:r>
            <a:r>
              <a:rPr lang="nb-NO" sz="1200" dirty="0">
                <a:latin typeface="Mercury SSm A"/>
              </a:rPr>
              <a:t>: Kryss av for «Rapportert </a:t>
            </a:r>
            <a:r>
              <a:rPr lang="nb-NO" sz="1200">
                <a:latin typeface="Mercury SSm A"/>
              </a:rPr>
              <a:t>til myndigheter» </a:t>
            </a:r>
            <a:r>
              <a:rPr lang="nb-NO" sz="1200" dirty="0">
                <a:latin typeface="Mercury SSm A"/>
              </a:rPr>
              <a:t>. </a:t>
            </a:r>
            <a:endParaRPr lang="nb-NO" sz="1200" dirty="0"/>
          </a:p>
        </p:txBody>
      </p:sp>
      <p:cxnSp>
        <p:nvCxnSpPr>
          <p:cNvPr id="60" name="Straight Arrow Connector 59">
            <a:extLst>
              <a:ext uri="{FF2B5EF4-FFF2-40B4-BE49-F238E27FC236}">
                <a16:creationId xmlns:a16="http://schemas.microsoft.com/office/drawing/2014/main" id="{FB784561-82C6-411B-B125-3DE2031C6AF4}"/>
              </a:ext>
            </a:extLst>
          </p:cNvPr>
          <p:cNvCxnSpPr>
            <a:cxnSpLocks/>
          </p:cNvCxnSpPr>
          <p:nvPr/>
        </p:nvCxnSpPr>
        <p:spPr>
          <a:xfrm>
            <a:off x="1802212" y="5193196"/>
            <a:ext cx="0" cy="3176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1" name="TextBox 90">
            <a:extLst>
              <a:ext uri="{FF2B5EF4-FFF2-40B4-BE49-F238E27FC236}">
                <a16:creationId xmlns:a16="http://schemas.microsoft.com/office/drawing/2014/main" id="{954D529E-1849-45CC-9F99-859F38799C8E}"/>
              </a:ext>
            </a:extLst>
          </p:cNvPr>
          <p:cNvSpPr txBox="1"/>
          <p:nvPr/>
        </p:nvSpPr>
        <p:spPr>
          <a:xfrm>
            <a:off x="565713" y="5509638"/>
            <a:ext cx="2448271" cy="1015663"/>
          </a:xfrm>
          <a:prstGeom prst="rect">
            <a:avLst/>
          </a:prstGeom>
          <a:noFill/>
          <a:ln w="19050">
            <a:solidFill>
              <a:schemeClr val="accent1">
                <a:shade val="50000"/>
              </a:schemeClr>
            </a:solidFill>
          </a:ln>
        </p:spPr>
        <p:txBody>
          <a:bodyPr wrap="square" rtlCol="0">
            <a:spAutoFit/>
          </a:bodyPr>
          <a:lstStyle/>
          <a:p>
            <a:r>
              <a:rPr lang="nb-NO" sz="1200" dirty="0"/>
              <a:t>Ikke varsling- eller rapporteringspliktig i henhold til §20, men </a:t>
            </a:r>
            <a:r>
              <a:rPr lang="nb-NO" sz="1200" dirty="0">
                <a:hlinkClick r:id="rId4" action="ppaction://hlinksldjump"/>
              </a:rPr>
              <a:t>vurder om hendelsen må rapporteres  i henhold til storulykke </a:t>
            </a:r>
            <a:r>
              <a:rPr lang="nb-NO" sz="1200" dirty="0" err="1">
                <a:hlinkClick r:id="rId4" action="ppaction://hlinksldjump"/>
              </a:rPr>
              <a:t>forsrkfiten</a:t>
            </a:r>
            <a:r>
              <a:rPr lang="nb-NO" sz="1200" dirty="0">
                <a:hlinkClick r:id="rId4" action="ppaction://hlinksldjump"/>
              </a:rPr>
              <a:t> §13</a:t>
            </a:r>
            <a:endParaRPr lang="nb-NO" sz="1200" dirty="0"/>
          </a:p>
        </p:txBody>
      </p:sp>
      <p:grpSp>
        <p:nvGrpSpPr>
          <p:cNvPr id="63" name="Group 62">
            <a:extLst>
              <a:ext uri="{FF2B5EF4-FFF2-40B4-BE49-F238E27FC236}">
                <a16:creationId xmlns:a16="http://schemas.microsoft.com/office/drawing/2014/main" id="{1709EF31-F55E-4D1C-A394-02E677B54574}"/>
              </a:ext>
            </a:extLst>
          </p:cNvPr>
          <p:cNvGrpSpPr/>
          <p:nvPr/>
        </p:nvGrpSpPr>
        <p:grpSpPr>
          <a:xfrm>
            <a:off x="8952811" y="3854564"/>
            <a:ext cx="2553570" cy="2469932"/>
            <a:chOff x="5639366" y="3810830"/>
            <a:chExt cx="2553570" cy="2469932"/>
          </a:xfrm>
        </p:grpSpPr>
        <p:pic>
          <p:nvPicPr>
            <p:cNvPr id="94" name="Picture 93">
              <a:extLst>
                <a:ext uri="{FF2B5EF4-FFF2-40B4-BE49-F238E27FC236}">
                  <a16:creationId xmlns:a16="http://schemas.microsoft.com/office/drawing/2014/main" id="{6E21CE3A-701A-4F3F-970B-2FD71AEEC0D8}"/>
                </a:ext>
              </a:extLst>
            </p:cNvPr>
            <p:cNvPicPr>
              <a:picLocks noChangeAspect="1"/>
            </p:cNvPicPr>
            <p:nvPr/>
          </p:nvPicPr>
          <p:blipFill>
            <a:blip r:embed="rId6"/>
            <a:stretch>
              <a:fillRect/>
            </a:stretch>
          </p:blipFill>
          <p:spPr>
            <a:xfrm>
              <a:off x="5639366" y="3810830"/>
              <a:ext cx="2553570" cy="2469932"/>
            </a:xfrm>
            <a:prstGeom prst="rect">
              <a:avLst/>
            </a:prstGeom>
          </p:spPr>
        </p:pic>
        <p:cxnSp>
          <p:nvCxnSpPr>
            <p:cNvPr id="95" name="Straight Connector 94">
              <a:extLst>
                <a:ext uri="{FF2B5EF4-FFF2-40B4-BE49-F238E27FC236}">
                  <a16:creationId xmlns:a16="http://schemas.microsoft.com/office/drawing/2014/main" id="{AEF65767-7DE4-42E3-A863-514F1F6E18A0}"/>
                </a:ext>
              </a:extLst>
            </p:cNvPr>
            <p:cNvCxnSpPr>
              <a:cxnSpLocks/>
            </p:cNvCxnSpPr>
            <p:nvPr/>
          </p:nvCxnSpPr>
          <p:spPr>
            <a:xfrm>
              <a:off x="6348300" y="4087268"/>
              <a:ext cx="1205" cy="402136"/>
            </a:xfrm>
            <a:prstGeom prst="line">
              <a:avLst/>
            </a:prstGeom>
            <a:ln w="31750"/>
          </p:spPr>
          <p:style>
            <a:lnRef idx="3">
              <a:schemeClr val="accent1"/>
            </a:lnRef>
            <a:fillRef idx="0">
              <a:schemeClr val="accent1"/>
            </a:fillRef>
            <a:effectRef idx="2">
              <a:schemeClr val="accent1"/>
            </a:effectRef>
            <a:fontRef idx="minor">
              <a:schemeClr val="tx1"/>
            </a:fontRef>
          </p:style>
        </p:cxnSp>
        <p:cxnSp>
          <p:nvCxnSpPr>
            <p:cNvPr id="96" name="Straight Connector 95">
              <a:extLst>
                <a:ext uri="{FF2B5EF4-FFF2-40B4-BE49-F238E27FC236}">
                  <a16:creationId xmlns:a16="http://schemas.microsoft.com/office/drawing/2014/main" id="{C9FBD4AC-7859-481D-826F-E1FDD12FFBDE}"/>
                </a:ext>
              </a:extLst>
            </p:cNvPr>
            <p:cNvCxnSpPr>
              <a:cxnSpLocks/>
            </p:cNvCxnSpPr>
            <p:nvPr/>
          </p:nvCxnSpPr>
          <p:spPr>
            <a:xfrm>
              <a:off x="6321177" y="4451048"/>
              <a:ext cx="425365" cy="0"/>
            </a:xfrm>
            <a:prstGeom prst="line">
              <a:avLst/>
            </a:prstGeom>
            <a:ln w="31750"/>
          </p:spPr>
          <p:style>
            <a:lnRef idx="3">
              <a:schemeClr val="accent1"/>
            </a:lnRef>
            <a:fillRef idx="0">
              <a:schemeClr val="accent1"/>
            </a:fillRef>
            <a:effectRef idx="2">
              <a:schemeClr val="accent1"/>
            </a:effectRef>
            <a:fontRef idx="minor">
              <a:schemeClr val="tx1"/>
            </a:fontRef>
          </p:style>
        </p:cxnSp>
        <p:cxnSp>
          <p:nvCxnSpPr>
            <p:cNvPr id="97" name="Straight Connector 96">
              <a:extLst>
                <a:ext uri="{FF2B5EF4-FFF2-40B4-BE49-F238E27FC236}">
                  <a16:creationId xmlns:a16="http://schemas.microsoft.com/office/drawing/2014/main" id="{650E9A0C-953B-45C0-B393-38DDBFCC94CA}"/>
                </a:ext>
              </a:extLst>
            </p:cNvPr>
            <p:cNvCxnSpPr>
              <a:cxnSpLocks/>
            </p:cNvCxnSpPr>
            <p:nvPr/>
          </p:nvCxnSpPr>
          <p:spPr>
            <a:xfrm>
              <a:off x="6741552" y="4482363"/>
              <a:ext cx="1205" cy="402136"/>
            </a:xfrm>
            <a:prstGeom prst="line">
              <a:avLst/>
            </a:prstGeom>
            <a:ln w="31750"/>
          </p:spPr>
          <p:style>
            <a:lnRef idx="3">
              <a:schemeClr val="accent1"/>
            </a:lnRef>
            <a:fillRef idx="0">
              <a:schemeClr val="accent1"/>
            </a:fillRef>
            <a:effectRef idx="2">
              <a:schemeClr val="accent1"/>
            </a:effectRef>
            <a:fontRef idx="minor">
              <a:schemeClr val="tx1"/>
            </a:fontRef>
          </p:style>
        </p:cxnSp>
        <p:cxnSp>
          <p:nvCxnSpPr>
            <p:cNvPr id="98" name="Straight Connector 97">
              <a:extLst>
                <a:ext uri="{FF2B5EF4-FFF2-40B4-BE49-F238E27FC236}">
                  <a16:creationId xmlns:a16="http://schemas.microsoft.com/office/drawing/2014/main" id="{D6E5A619-A483-4E80-82D4-6EB65C7C905F}"/>
                </a:ext>
              </a:extLst>
            </p:cNvPr>
            <p:cNvCxnSpPr>
              <a:cxnSpLocks/>
            </p:cNvCxnSpPr>
            <p:nvPr/>
          </p:nvCxnSpPr>
          <p:spPr>
            <a:xfrm flipH="1">
              <a:off x="6741552" y="4848669"/>
              <a:ext cx="429150" cy="2178"/>
            </a:xfrm>
            <a:prstGeom prst="line">
              <a:avLst/>
            </a:prstGeom>
            <a:ln w="31750"/>
          </p:spPr>
          <p:style>
            <a:lnRef idx="3">
              <a:schemeClr val="accent1"/>
            </a:lnRef>
            <a:fillRef idx="0">
              <a:schemeClr val="accent1"/>
            </a:fillRef>
            <a:effectRef idx="2">
              <a:schemeClr val="accent1"/>
            </a:effectRef>
            <a:fontRef idx="minor">
              <a:schemeClr val="tx1"/>
            </a:fontRef>
          </p:style>
        </p:cxnSp>
        <p:cxnSp>
          <p:nvCxnSpPr>
            <p:cNvPr id="99" name="Straight Connector 98">
              <a:extLst>
                <a:ext uri="{FF2B5EF4-FFF2-40B4-BE49-F238E27FC236}">
                  <a16:creationId xmlns:a16="http://schemas.microsoft.com/office/drawing/2014/main" id="{130D6BF8-6871-4725-A512-4801AE242225}"/>
                </a:ext>
              </a:extLst>
            </p:cNvPr>
            <p:cNvCxnSpPr>
              <a:cxnSpLocks/>
            </p:cNvCxnSpPr>
            <p:nvPr/>
          </p:nvCxnSpPr>
          <p:spPr>
            <a:xfrm>
              <a:off x="7173045" y="4850847"/>
              <a:ext cx="1205" cy="402136"/>
            </a:xfrm>
            <a:prstGeom prst="line">
              <a:avLst/>
            </a:prstGeom>
            <a:ln w="31750"/>
          </p:spPr>
          <p:style>
            <a:lnRef idx="3">
              <a:schemeClr val="accent1"/>
            </a:lnRef>
            <a:fillRef idx="0">
              <a:schemeClr val="accent1"/>
            </a:fillRef>
            <a:effectRef idx="2">
              <a:schemeClr val="accent1"/>
            </a:effectRef>
            <a:fontRef idx="minor">
              <a:schemeClr val="tx1"/>
            </a:fontRef>
          </p:style>
        </p:cxnSp>
        <p:cxnSp>
          <p:nvCxnSpPr>
            <p:cNvPr id="100" name="Straight Connector 99">
              <a:extLst>
                <a:ext uri="{FF2B5EF4-FFF2-40B4-BE49-F238E27FC236}">
                  <a16:creationId xmlns:a16="http://schemas.microsoft.com/office/drawing/2014/main" id="{D91EACB1-220F-43B5-96B2-247D2EB02B6B}"/>
                </a:ext>
              </a:extLst>
            </p:cNvPr>
            <p:cNvCxnSpPr>
              <a:cxnSpLocks/>
            </p:cNvCxnSpPr>
            <p:nvPr/>
          </p:nvCxnSpPr>
          <p:spPr>
            <a:xfrm flipH="1">
              <a:off x="7159728" y="5223517"/>
              <a:ext cx="860926" cy="0"/>
            </a:xfrm>
            <a:prstGeom prst="line">
              <a:avLst/>
            </a:prstGeom>
            <a:ln w="31750"/>
          </p:spPr>
          <p:style>
            <a:lnRef idx="3">
              <a:schemeClr val="accent1"/>
            </a:lnRef>
            <a:fillRef idx="0">
              <a:schemeClr val="accent1"/>
            </a:fillRef>
            <a:effectRef idx="2">
              <a:schemeClr val="accent1"/>
            </a:effectRef>
            <a:fontRef idx="minor">
              <a:schemeClr val="tx1"/>
            </a:fontRef>
          </p:style>
        </p:cxnSp>
        <p:cxnSp>
          <p:nvCxnSpPr>
            <p:cNvPr id="101" name="Straight Connector 100">
              <a:extLst>
                <a:ext uri="{FF2B5EF4-FFF2-40B4-BE49-F238E27FC236}">
                  <a16:creationId xmlns:a16="http://schemas.microsoft.com/office/drawing/2014/main" id="{6BC09787-F874-4CA9-924E-10CA77785A22}"/>
                </a:ext>
              </a:extLst>
            </p:cNvPr>
            <p:cNvCxnSpPr>
              <a:cxnSpLocks/>
            </p:cNvCxnSpPr>
            <p:nvPr/>
          </p:nvCxnSpPr>
          <p:spPr>
            <a:xfrm flipH="1">
              <a:off x="6343202" y="4103433"/>
              <a:ext cx="1677452" cy="0"/>
            </a:xfrm>
            <a:prstGeom prst="line">
              <a:avLst/>
            </a:prstGeom>
            <a:ln w="31750"/>
          </p:spPr>
          <p:style>
            <a:lnRef idx="3">
              <a:schemeClr val="accent1"/>
            </a:lnRef>
            <a:fillRef idx="0">
              <a:schemeClr val="accent1"/>
            </a:fillRef>
            <a:effectRef idx="2">
              <a:schemeClr val="accent1"/>
            </a:effectRef>
            <a:fontRef idx="minor">
              <a:schemeClr val="tx1"/>
            </a:fontRef>
          </p:style>
        </p:cxnSp>
        <p:cxnSp>
          <p:nvCxnSpPr>
            <p:cNvPr id="102" name="Straight Connector 101">
              <a:extLst>
                <a:ext uri="{FF2B5EF4-FFF2-40B4-BE49-F238E27FC236}">
                  <a16:creationId xmlns:a16="http://schemas.microsoft.com/office/drawing/2014/main" id="{9C4B7860-4406-4BE6-B932-433560868175}"/>
                </a:ext>
              </a:extLst>
            </p:cNvPr>
            <p:cNvCxnSpPr>
              <a:cxnSpLocks/>
            </p:cNvCxnSpPr>
            <p:nvPr/>
          </p:nvCxnSpPr>
          <p:spPr>
            <a:xfrm>
              <a:off x="8046572" y="4080227"/>
              <a:ext cx="1205" cy="1153879"/>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104" name="TextBox 103">
              <a:extLst>
                <a:ext uri="{FF2B5EF4-FFF2-40B4-BE49-F238E27FC236}">
                  <a16:creationId xmlns:a16="http://schemas.microsoft.com/office/drawing/2014/main" id="{78D83248-ED8E-4A3E-BC0E-54D03151514A}"/>
                </a:ext>
              </a:extLst>
            </p:cNvPr>
            <p:cNvSpPr txBox="1"/>
            <p:nvPr/>
          </p:nvSpPr>
          <p:spPr>
            <a:xfrm>
              <a:off x="7004213" y="4479337"/>
              <a:ext cx="761747" cy="369332"/>
            </a:xfrm>
            <a:prstGeom prst="rect">
              <a:avLst/>
            </a:prstGeom>
            <a:noFill/>
          </p:spPr>
          <p:txBody>
            <a:bodyPr wrap="none" rtlCol="0">
              <a:spAutoFit/>
            </a:bodyPr>
            <a:lstStyle/>
            <a:p>
              <a:r>
                <a:rPr lang="nb-NO" dirty="0"/>
                <a:t>TIER 1</a:t>
              </a:r>
            </a:p>
          </p:txBody>
        </p:sp>
      </p:grpSp>
      <p:sp>
        <p:nvSpPr>
          <p:cNvPr id="65" name="TextBox 64">
            <a:extLst>
              <a:ext uri="{FF2B5EF4-FFF2-40B4-BE49-F238E27FC236}">
                <a16:creationId xmlns:a16="http://schemas.microsoft.com/office/drawing/2014/main" id="{4E36E056-7210-4D4E-905B-AE220D380FEE}"/>
              </a:ext>
            </a:extLst>
          </p:cNvPr>
          <p:cNvSpPr txBox="1"/>
          <p:nvPr/>
        </p:nvSpPr>
        <p:spPr>
          <a:xfrm>
            <a:off x="9113605" y="3229959"/>
            <a:ext cx="2743035" cy="923330"/>
          </a:xfrm>
          <a:prstGeom prst="rect">
            <a:avLst/>
          </a:prstGeom>
          <a:noFill/>
        </p:spPr>
        <p:txBody>
          <a:bodyPr wrap="square" rtlCol="0">
            <a:spAutoFit/>
          </a:bodyPr>
          <a:lstStyle/>
          <a:p>
            <a:r>
              <a:rPr lang="nb-NO" dirty="0"/>
              <a:t>Hendelser med potensiale for TIER 1, i rødt område, rapporteres</a:t>
            </a:r>
          </a:p>
        </p:txBody>
      </p:sp>
    </p:spTree>
    <p:extLst>
      <p:ext uri="{BB962C8B-B14F-4D97-AF65-F5344CB8AC3E}">
        <p14:creationId xmlns:p14="http://schemas.microsoft.com/office/powerpoint/2010/main" val="6018361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93B048-DCF6-4747-A56B-2611E5B3E319}"/>
              </a:ext>
            </a:extLst>
          </p:cNvPr>
          <p:cNvSpPr>
            <a:spLocks noGrp="1"/>
          </p:cNvSpPr>
          <p:nvPr>
            <p:ph type="title"/>
          </p:nvPr>
        </p:nvSpPr>
        <p:spPr>
          <a:xfrm>
            <a:off x="5138161" y="101992"/>
            <a:ext cx="5816821" cy="484161"/>
          </a:xfrm>
        </p:spPr>
        <p:txBody>
          <a:bodyPr>
            <a:normAutofit fontScale="90000"/>
          </a:bodyPr>
          <a:lstStyle/>
          <a:p>
            <a:r>
              <a:rPr lang="nb-NO" sz="2800" b="1" dirty="0"/>
              <a:t>Skal hendelse rapporteres </a:t>
            </a:r>
            <a:br>
              <a:rPr lang="nb-NO" sz="2800" b="1" dirty="0"/>
            </a:br>
            <a:r>
              <a:rPr lang="nb-NO" sz="2800" b="1" dirty="0"/>
              <a:t>i </a:t>
            </a:r>
            <a:r>
              <a:rPr lang="nb-NO" sz="2800" b="1" dirty="0" err="1"/>
              <a:t>hht</a:t>
            </a:r>
            <a:r>
              <a:rPr lang="nb-NO" sz="2800" b="1" dirty="0"/>
              <a:t>. Storulykke forskriften </a:t>
            </a:r>
            <a:r>
              <a:rPr lang="nb-NO" sz="2800" b="1" dirty="0">
                <a:solidFill>
                  <a:srgbClr val="FF0000"/>
                </a:solidFill>
              </a:rPr>
              <a:t>§13 </a:t>
            </a:r>
            <a:r>
              <a:rPr lang="nb-NO" sz="2800" b="1" dirty="0"/>
              <a:t>?</a:t>
            </a:r>
          </a:p>
        </p:txBody>
      </p:sp>
      <p:graphicFrame>
        <p:nvGraphicFramePr>
          <p:cNvPr id="3" name="Object 2">
            <a:extLst>
              <a:ext uri="{FF2B5EF4-FFF2-40B4-BE49-F238E27FC236}">
                <a16:creationId xmlns:a16="http://schemas.microsoft.com/office/drawing/2014/main" id="{9C92952F-D668-4860-B027-6F162582C9CF}"/>
              </a:ext>
            </a:extLst>
          </p:cNvPr>
          <p:cNvGraphicFramePr>
            <a:graphicFrameLocks noChangeAspect="1"/>
          </p:cNvGraphicFramePr>
          <p:nvPr>
            <p:extLst>
              <p:ext uri="{D42A27DB-BD31-4B8C-83A1-F6EECF244321}">
                <p14:modId xmlns:p14="http://schemas.microsoft.com/office/powerpoint/2010/main" val="4271669960"/>
              </p:ext>
            </p:extLst>
          </p:nvPr>
        </p:nvGraphicFramePr>
        <p:xfrm>
          <a:off x="11156339" y="5996991"/>
          <a:ext cx="914400" cy="771525"/>
        </p:xfrm>
        <a:graphic>
          <a:graphicData uri="http://schemas.openxmlformats.org/presentationml/2006/ole">
            <mc:AlternateContent xmlns:mc="http://schemas.openxmlformats.org/markup-compatibility/2006">
              <mc:Choice xmlns:v="urn:schemas-microsoft-com:vml" Requires="v">
                <p:oleObj name="Acrobat Document" showAsIcon="1" r:id="rId2" imgW="914400" imgH="771525" progId="AcroExch.Document.DC">
                  <p:embed/>
                </p:oleObj>
              </mc:Choice>
              <mc:Fallback>
                <p:oleObj name="Acrobat Document" showAsIcon="1" r:id="rId2" imgW="914400" imgH="771525" progId="AcroExch.Document.DC">
                  <p:embed/>
                  <p:pic>
                    <p:nvPicPr>
                      <p:cNvPr id="3" name="Object 2">
                        <a:extLst>
                          <a:ext uri="{FF2B5EF4-FFF2-40B4-BE49-F238E27FC236}">
                            <a16:creationId xmlns:a16="http://schemas.microsoft.com/office/drawing/2014/main" id="{9C92952F-D668-4860-B027-6F162582C9CF}"/>
                          </a:ext>
                        </a:extLst>
                      </p:cNvPr>
                      <p:cNvPicPr/>
                      <p:nvPr/>
                    </p:nvPicPr>
                    <p:blipFill>
                      <a:blip r:embed="rId3"/>
                      <a:stretch>
                        <a:fillRect/>
                      </a:stretch>
                    </p:blipFill>
                    <p:spPr>
                      <a:xfrm>
                        <a:off x="11156339" y="5996991"/>
                        <a:ext cx="914400" cy="771525"/>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975F705D-4263-4D98-BC4A-24ECBC56B64E}"/>
              </a:ext>
            </a:extLst>
          </p:cNvPr>
          <p:cNvSpPr txBox="1"/>
          <p:nvPr/>
        </p:nvSpPr>
        <p:spPr>
          <a:xfrm>
            <a:off x="1777282" y="290741"/>
            <a:ext cx="2277314" cy="830997"/>
          </a:xfrm>
          <a:prstGeom prst="rect">
            <a:avLst/>
          </a:prstGeom>
          <a:noFill/>
          <a:ln w="19050">
            <a:solidFill>
              <a:schemeClr val="accent1">
                <a:shade val="50000"/>
              </a:schemeClr>
            </a:solidFill>
          </a:ln>
        </p:spPr>
        <p:txBody>
          <a:bodyPr wrap="square" rtlCol="0">
            <a:spAutoFit/>
          </a:bodyPr>
          <a:lstStyle/>
          <a:p>
            <a:r>
              <a:rPr lang="nb-NO" sz="1200" dirty="0"/>
              <a:t>1.Stoffmengde involvert i hendelse ≥ 5% av mengde i kolonne 3 i vedlgg1 (</a:t>
            </a:r>
            <a:r>
              <a:rPr lang="nb-NO" sz="1200" dirty="0" err="1"/>
              <a:t>avh</a:t>
            </a:r>
            <a:r>
              <a:rPr lang="nb-NO" sz="1200" dirty="0"/>
              <a:t>. av klassifisering)</a:t>
            </a:r>
          </a:p>
        </p:txBody>
      </p:sp>
      <p:cxnSp>
        <p:nvCxnSpPr>
          <p:cNvPr id="7" name="Straight Arrow Connector 6">
            <a:extLst>
              <a:ext uri="{FF2B5EF4-FFF2-40B4-BE49-F238E27FC236}">
                <a16:creationId xmlns:a16="http://schemas.microsoft.com/office/drawing/2014/main" id="{78B0E3E6-578E-411E-9D23-3CFD112B39EE}"/>
              </a:ext>
            </a:extLst>
          </p:cNvPr>
          <p:cNvCxnSpPr>
            <a:cxnSpLocks/>
          </p:cNvCxnSpPr>
          <p:nvPr/>
        </p:nvCxnSpPr>
        <p:spPr>
          <a:xfrm flipV="1">
            <a:off x="4943872" y="1038981"/>
            <a:ext cx="4109145" cy="463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A36C65C8-9372-4D05-B883-97A578C37A61}"/>
              </a:ext>
            </a:extLst>
          </p:cNvPr>
          <p:cNvSpPr txBox="1"/>
          <p:nvPr/>
        </p:nvSpPr>
        <p:spPr>
          <a:xfrm>
            <a:off x="9053017" y="967365"/>
            <a:ext cx="2867310" cy="1754326"/>
          </a:xfrm>
          <a:prstGeom prst="rect">
            <a:avLst/>
          </a:prstGeom>
          <a:noFill/>
          <a:ln w="19050">
            <a:solidFill>
              <a:schemeClr val="accent1">
                <a:shade val="50000"/>
              </a:schemeClr>
            </a:solidFill>
          </a:ln>
        </p:spPr>
        <p:txBody>
          <a:bodyPr wrap="square" rtlCol="0">
            <a:spAutoFit/>
          </a:bodyPr>
          <a:lstStyle/>
          <a:p>
            <a:r>
              <a:rPr lang="nb-NO" sz="1200" b="1" i="0" dirty="0">
                <a:solidFill>
                  <a:srgbClr val="5B5B5B"/>
                </a:solidFill>
                <a:effectLst/>
                <a:latin typeface="Mercury SSm A"/>
                <a:hlinkClick r:id="rId4"/>
              </a:rPr>
              <a:t>Rapporter på elektronisk skjema til DSB </a:t>
            </a:r>
            <a:r>
              <a:rPr lang="nb-NO" sz="1200" dirty="0">
                <a:latin typeface="Mercury SSm A"/>
              </a:rPr>
              <a:t>der dette er mulig, hvis ikke mulig; send mail. </a:t>
            </a:r>
          </a:p>
          <a:p>
            <a:endParaRPr lang="nb-NO" sz="1200" dirty="0">
              <a:latin typeface="Mercury SSm A"/>
            </a:endParaRPr>
          </a:p>
          <a:p>
            <a:r>
              <a:rPr lang="nb-NO" sz="1200" dirty="0">
                <a:latin typeface="Mercury SSm A"/>
              </a:rPr>
              <a:t>I </a:t>
            </a:r>
            <a:r>
              <a:rPr lang="nb-NO" sz="1200" dirty="0" err="1">
                <a:latin typeface="Mercury SSm A"/>
              </a:rPr>
              <a:t>synergisak</a:t>
            </a:r>
            <a:r>
              <a:rPr lang="nb-NO" sz="1200" dirty="0">
                <a:latin typeface="Mercury SSm A"/>
              </a:rPr>
              <a:t>: </a:t>
            </a:r>
          </a:p>
          <a:p>
            <a:pPr marL="171450" indent="-171450">
              <a:buFont typeface="Arial" panose="020B0604020202020204" pitchFamily="34" charset="0"/>
              <a:buChar char="•"/>
            </a:pPr>
            <a:r>
              <a:rPr lang="nb-NO" sz="1200" dirty="0">
                <a:latin typeface="Mercury SSm A"/>
              </a:rPr>
              <a:t>Angi «Styrende dokumentasjon – krav»: «Storulykkeforskriften.</a:t>
            </a:r>
          </a:p>
          <a:p>
            <a:pPr marL="171450" indent="-171450">
              <a:buFont typeface="Arial" panose="020B0604020202020204" pitchFamily="34" charset="0"/>
              <a:buChar char="•"/>
            </a:pPr>
            <a:r>
              <a:rPr lang="nb-NO" sz="1200" dirty="0">
                <a:latin typeface="Mercury SSm A"/>
              </a:rPr>
              <a:t>Kryss av for «Rapportert til myndigheter» .</a:t>
            </a:r>
            <a:endParaRPr lang="nb-NO" sz="1200" dirty="0"/>
          </a:p>
        </p:txBody>
      </p:sp>
      <p:sp>
        <p:nvSpPr>
          <p:cNvPr id="12" name="TextBox 11">
            <a:extLst>
              <a:ext uri="{FF2B5EF4-FFF2-40B4-BE49-F238E27FC236}">
                <a16:creationId xmlns:a16="http://schemas.microsoft.com/office/drawing/2014/main" id="{6A297167-6FD8-4814-975A-82504E629990}"/>
              </a:ext>
            </a:extLst>
          </p:cNvPr>
          <p:cNvSpPr txBox="1"/>
          <p:nvPr/>
        </p:nvSpPr>
        <p:spPr>
          <a:xfrm>
            <a:off x="1777282" y="1336698"/>
            <a:ext cx="2277314" cy="276999"/>
          </a:xfrm>
          <a:prstGeom prst="rect">
            <a:avLst/>
          </a:prstGeom>
          <a:noFill/>
          <a:ln w="19050">
            <a:solidFill>
              <a:schemeClr val="accent1">
                <a:shade val="50000"/>
              </a:schemeClr>
            </a:solidFill>
          </a:ln>
        </p:spPr>
        <p:txBody>
          <a:bodyPr wrap="square" rtlCol="0">
            <a:spAutoFit/>
          </a:bodyPr>
          <a:lstStyle/>
          <a:p>
            <a:r>
              <a:rPr lang="nb-NO" sz="1200" dirty="0"/>
              <a:t>2.Dødsfall</a:t>
            </a:r>
          </a:p>
        </p:txBody>
      </p:sp>
      <p:sp>
        <p:nvSpPr>
          <p:cNvPr id="13" name="TextBox 12">
            <a:extLst>
              <a:ext uri="{FF2B5EF4-FFF2-40B4-BE49-F238E27FC236}">
                <a16:creationId xmlns:a16="http://schemas.microsoft.com/office/drawing/2014/main" id="{A6C87DD3-832D-41F1-97F5-12840F30D527}"/>
              </a:ext>
            </a:extLst>
          </p:cNvPr>
          <p:cNvSpPr txBox="1"/>
          <p:nvPr/>
        </p:nvSpPr>
        <p:spPr>
          <a:xfrm>
            <a:off x="4292123" y="398462"/>
            <a:ext cx="387478" cy="369332"/>
          </a:xfrm>
          <a:prstGeom prst="rect">
            <a:avLst/>
          </a:prstGeom>
          <a:noFill/>
        </p:spPr>
        <p:txBody>
          <a:bodyPr wrap="none" rtlCol="0">
            <a:spAutoFit/>
          </a:bodyPr>
          <a:lstStyle/>
          <a:p>
            <a:r>
              <a:rPr lang="nb-NO" dirty="0"/>
              <a:t>JA</a:t>
            </a:r>
          </a:p>
        </p:txBody>
      </p:sp>
      <p:cxnSp>
        <p:nvCxnSpPr>
          <p:cNvPr id="15" name="Straight Arrow Connector 14">
            <a:extLst>
              <a:ext uri="{FF2B5EF4-FFF2-40B4-BE49-F238E27FC236}">
                <a16:creationId xmlns:a16="http://schemas.microsoft.com/office/drawing/2014/main" id="{6A08F949-9503-40DA-863C-C3F389410B29}"/>
              </a:ext>
            </a:extLst>
          </p:cNvPr>
          <p:cNvCxnSpPr>
            <a:cxnSpLocks/>
          </p:cNvCxnSpPr>
          <p:nvPr/>
        </p:nvCxnSpPr>
        <p:spPr>
          <a:xfrm>
            <a:off x="2794456" y="1121738"/>
            <a:ext cx="15627" cy="2149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2A7F7A9-7BFF-41B9-8EED-333E44FBB4BA}"/>
              </a:ext>
            </a:extLst>
          </p:cNvPr>
          <p:cNvSpPr txBox="1"/>
          <p:nvPr/>
        </p:nvSpPr>
        <p:spPr>
          <a:xfrm>
            <a:off x="2896963" y="1037170"/>
            <a:ext cx="502061" cy="369332"/>
          </a:xfrm>
          <a:prstGeom prst="rect">
            <a:avLst/>
          </a:prstGeom>
          <a:noFill/>
        </p:spPr>
        <p:txBody>
          <a:bodyPr wrap="none" rtlCol="0">
            <a:spAutoFit/>
          </a:bodyPr>
          <a:lstStyle/>
          <a:p>
            <a:r>
              <a:rPr lang="nb-NO" dirty="0"/>
              <a:t>Nei</a:t>
            </a:r>
          </a:p>
        </p:txBody>
      </p:sp>
      <p:cxnSp>
        <p:nvCxnSpPr>
          <p:cNvPr id="18" name="Straight Connector 17">
            <a:extLst>
              <a:ext uri="{FF2B5EF4-FFF2-40B4-BE49-F238E27FC236}">
                <a16:creationId xmlns:a16="http://schemas.microsoft.com/office/drawing/2014/main" id="{83C36F37-5F58-4C2F-9100-97FF58C22233}"/>
              </a:ext>
            </a:extLst>
          </p:cNvPr>
          <p:cNvCxnSpPr>
            <a:cxnSpLocks/>
            <a:stCxn id="12" idx="3"/>
          </p:cNvCxnSpPr>
          <p:nvPr/>
        </p:nvCxnSpPr>
        <p:spPr>
          <a:xfrm flipV="1">
            <a:off x="4054596" y="1475197"/>
            <a:ext cx="900100"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87F84B84-0AB6-47D2-9728-3982533008BA}"/>
              </a:ext>
            </a:extLst>
          </p:cNvPr>
          <p:cNvCxnSpPr>
            <a:cxnSpLocks/>
          </p:cNvCxnSpPr>
          <p:nvPr/>
        </p:nvCxnSpPr>
        <p:spPr>
          <a:xfrm flipH="1" flipV="1">
            <a:off x="4927608" y="730200"/>
            <a:ext cx="96214" cy="5715617"/>
          </a:xfrm>
          <a:prstGeom prst="straightConnector1">
            <a:avLst/>
          </a:prstGeom>
          <a:ln>
            <a:tailEnd type="non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9DF26FA2-3015-4D42-8BFF-9D895D9AD889}"/>
              </a:ext>
            </a:extLst>
          </p:cNvPr>
          <p:cNvSpPr txBox="1"/>
          <p:nvPr/>
        </p:nvSpPr>
        <p:spPr>
          <a:xfrm>
            <a:off x="4301990" y="1705827"/>
            <a:ext cx="387478" cy="369332"/>
          </a:xfrm>
          <a:prstGeom prst="rect">
            <a:avLst/>
          </a:prstGeom>
          <a:noFill/>
        </p:spPr>
        <p:txBody>
          <a:bodyPr wrap="none" rtlCol="0">
            <a:spAutoFit/>
          </a:bodyPr>
          <a:lstStyle/>
          <a:p>
            <a:r>
              <a:rPr lang="nb-NO" dirty="0"/>
              <a:t>JA</a:t>
            </a:r>
          </a:p>
        </p:txBody>
      </p:sp>
      <p:sp>
        <p:nvSpPr>
          <p:cNvPr id="25" name="TextBox 24">
            <a:extLst>
              <a:ext uri="{FF2B5EF4-FFF2-40B4-BE49-F238E27FC236}">
                <a16:creationId xmlns:a16="http://schemas.microsoft.com/office/drawing/2014/main" id="{4A60E2E0-CF32-413A-873B-355CE090680B}"/>
              </a:ext>
            </a:extLst>
          </p:cNvPr>
          <p:cNvSpPr txBox="1"/>
          <p:nvPr/>
        </p:nvSpPr>
        <p:spPr>
          <a:xfrm>
            <a:off x="1755270" y="1836835"/>
            <a:ext cx="2277314" cy="461665"/>
          </a:xfrm>
          <a:prstGeom prst="rect">
            <a:avLst/>
          </a:prstGeom>
          <a:noFill/>
          <a:ln w="19050">
            <a:solidFill>
              <a:schemeClr val="accent1">
                <a:shade val="50000"/>
              </a:schemeClr>
            </a:solidFill>
          </a:ln>
        </p:spPr>
        <p:txBody>
          <a:bodyPr wrap="square" rtlCol="0">
            <a:spAutoFit/>
          </a:bodyPr>
          <a:lstStyle/>
          <a:p>
            <a:r>
              <a:rPr lang="nb-NO" sz="1200" dirty="0"/>
              <a:t>3. 1 skadd person </a:t>
            </a:r>
            <a:r>
              <a:rPr lang="nb-NO" sz="1200" b="1" dirty="0"/>
              <a:t>utenfor</a:t>
            </a:r>
            <a:r>
              <a:rPr lang="nb-NO" sz="1200" dirty="0"/>
              <a:t> </a:t>
            </a:r>
            <a:r>
              <a:rPr lang="nb-NO" sz="1200" b="1" dirty="0"/>
              <a:t>Yara-land</a:t>
            </a:r>
            <a:r>
              <a:rPr lang="nb-NO" sz="1200" dirty="0"/>
              <a:t> (virksomhet)(sykehus&gt;24t)</a:t>
            </a:r>
          </a:p>
        </p:txBody>
      </p:sp>
      <p:sp>
        <p:nvSpPr>
          <p:cNvPr id="26" name="TextBox 25">
            <a:extLst>
              <a:ext uri="{FF2B5EF4-FFF2-40B4-BE49-F238E27FC236}">
                <a16:creationId xmlns:a16="http://schemas.microsoft.com/office/drawing/2014/main" id="{261D914F-3B67-41F2-AC9C-FB7CCFB56E23}"/>
              </a:ext>
            </a:extLst>
          </p:cNvPr>
          <p:cNvSpPr txBox="1"/>
          <p:nvPr/>
        </p:nvSpPr>
        <p:spPr>
          <a:xfrm>
            <a:off x="2860884" y="1537548"/>
            <a:ext cx="502061" cy="369332"/>
          </a:xfrm>
          <a:prstGeom prst="rect">
            <a:avLst/>
          </a:prstGeom>
          <a:noFill/>
        </p:spPr>
        <p:txBody>
          <a:bodyPr wrap="none" rtlCol="0">
            <a:spAutoFit/>
          </a:bodyPr>
          <a:lstStyle/>
          <a:p>
            <a:r>
              <a:rPr lang="nb-NO" dirty="0"/>
              <a:t>Nei</a:t>
            </a:r>
          </a:p>
        </p:txBody>
      </p:sp>
      <p:cxnSp>
        <p:nvCxnSpPr>
          <p:cNvPr id="27" name="Straight Arrow Connector 26">
            <a:extLst>
              <a:ext uri="{FF2B5EF4-FFF2-40B4-BE49-F238E27FC236}">
                <a16:creationId xmlns:a16="http://schemas.microsoft.com/office/drawing/2014/main" id="{D6F06D1B-5531-4DF9-8323-8981929618DD}"/>
              </a:ext>
            </a:extLst>
          </p:cNvPr>
          <p:cNvCxnSpPr>
            <a:cxnSpLocks/>
          </p:cNvCxnSpPr>
          <p:nvPr/>
        </p:nvCxnSpPr>
        <p:spPr>
          <a:xfrm>
            <a:off x="2817450" y="1597052"/>
            <a:ext cx="0" cy="2503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9B3D0227-D4B8-4669-A7B5-DAC32D441804}"/>
              </a:ext>
            </a:extLst>
          </p:cNvPr>
          <p:cNvCxnSpPr/>
          <p:nvPr/>
        </p:nvCxnSpPr>
        <p:spPr>
          <a:xfrm flipV="1">
            <a:off x="4078752" y="2055737"/>
            <a:ext cx="900100" cy="1"/>
          </a:xfrm>
          <a:prstGeom prst="line">
            <a:avLst/>
          </a:prstGeom>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DF3E59CF-1A67-43C4-A80F-367FFC1FED0F}"/>
              </a:ext>
            </a:extLst>
          </p:cNvPr>
          <p:cNvSpPr txBox="1"/>
          <p:nvPr/>
        </p:nvSpPr>
        <p:spPr>
          <a:xfrm>
            <a:off x="1776274" y="2601576"/>
            <a:ext cx="2300816" cy="461665"/>
          </a:xfrm>
          <a:prstGeom prst="rect">
            <a:avLst/>
          </a:prstGeom>
          <a:noFill/>
          <a:ln w="19050">
            <a:solidFill>
              <a:schemeClr val="accent1">
                <a:shade val="50000"/>
              </a:schemeClr>
            </a:solidFill>
          </a:ln>
        </p:spPr>
        <p:txBody>
          <a:bodyPr wrap="square" rtlCol="0">
            <a:spAutoFit/>
          </a:bodyPr>
          <a:lstStyle/>
          <a:p>
            <a:r>
              <a:rPr lang="nb-NO" sz="1200" dirty="0"/>
              <a:t>4. 6 skadde person </a:t>
            </a:r>
            <a:r>
              <a:rPr lang="nb-NO" sz="1200" b="1" dirty="0"/>
              <a:t>innenfor</a:t>
            </a:r>
            <a:r>
              <a:rPr lang="nb-NO" sz="1200" dirty="0"/>
              <a:t> </a:t>
            </a:r>
            <a:r>
              <a:rPr lang="nb-NO" sz="1200" b="1" dirty="0"/>
              <a:t>Yara-land </a:t>
            </a:r>
            <a:r>
              <a:rPr lang="nb-NO" sz="1200" dirty="0"/>
              <a:t>(virksomhet)</a:t>
            </a:r>
            <a:r>
              <a:rPr lang="nb-NO" sz="1200" b="1" dirty="0"/>
              <a:t> </a:t>
            </a:r>
            <a:r>
              <a:rPr lang="nb-NO" sz="1200" dirty="0"/>
              <a:t>(sykehus&gt;24t)</a:t>
            </a:r>
          </a:p>
        </p:txBody>
      </p:sp>
      <p:cxnSp>
        <p:nvCxnSpPr>
          <p:cNvPr id="34" name="Straight Arrow Connector 33">
            <a:extLst>
              <a:ext uri="{FF2B5EF4-FFF2-40B4-BE49-F238E27FC236}">
                <a16:creationId xmlns:a16="http://schemas.microsoft.com/office/drawing/2014/main" id="{3857933D-1B63-47A7-B157-9BD935A037DD}"/>
              </a:ext>
            </a:extLst>
          </p:cNvPr>
          <p:cNvCxnSpPr>
            <a:cxnSpLocks/>
          </p:cNvCxnSpPr>
          <p:nvPr/>
        </p:nvCxnSpPr>
        <p:spPr>
          <a:xfrm flipH="1">
            <a:off x="2812433" y="2274723"/>
            <a:ext cx="10033" cy="3030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DE8AE77C-D636-42ED-9F2F-9F79ECAD59AD}"/>
              </a:ext>
            </a:extLst>
          </p:cNvPr>
          <p:cNvCxnSpPr/>
          <p:nvPr/>
        </p:nvCxnSpPr>
        <p:spPr>
          <a:xfrm flipV="1">
            <a:off x="4054596" y="2948619"/>
            <a:ext cx="900100" cy="1"/>
          </a:xfrm>
          <a:prstGeom prst="line">
            <a:avLst/>
          </a:prstGeom>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5C8D0D67-9B23-4C3A-9E08-24D41F3F6B4D}"/>
              </a:ext>
            </a:extLst>
          </p:cNvPr>
          <p:cNvSpPr txBox="1"/>
          <p:nvPr/>
        </p:nvSpPr>
        <p:spPr>
          <a:xfrm>
            <a:off x="4321752" y="2631001"/>
            <a:ext cx="387478" cy="369332"/>
          </a:xfrm>
          <a:prstGeom prst="rect">
            <a:avLst/>
          </a:prstGeom>
          <a:noFill/>
        </p:spPr>
        <p:txBody>
          <a:bodyPr wrap="none" rtlCol="0">
            <a:spAutoFit/>
          </a:bodyPr>
          <a:lstStyle/>
          <a:p>
            <a:r>
              <a:rPr lang="nb-NO" dirty="0"/>
              <a:t>JA</a:t>
            </a:r>
          </a:p>
        </p:txBody>
      </p:sp>
      <p:sp>
        <p:nvSpPr>
          <p:cNvPr id="40" name="TextBox 39">
            <a:extLst>
              <a:ext uri="{FF2B5EF4-FFF2-40B4-BE49-F238E27FC236}">
                <a16:creationId xmlns:a16="http://schemas.microsoft.com/office/drawing/2014/main" id="{E508EA08-9029-4955-9D3F-D83C83659578}"/>
              </a:ext>
            </a:extLst>
          </p:cNvPr>
          <p:cNvSpPr txBox="1"/>
          <p:nvPr/>
        </p:nvSpPr>
        <p:spPr>
          <a:xfrm>
            <a:off x="4265414" y="1153670"/>
            <a:ext cx="387478" cy="369332"/>
          </a:xfrm>
          <a:prstGeom prst="rect">
            <a:avLst/>
          </a:prstGeom>
          <a:noFill/>
        </p:spPr>
        <p:txBody>
          <a:bodyPr wrap="none" rtlCol="0">
            <a:spAutoFit/>
          </a:bodyPr>
          <a:lstStyle/>
          <a:p>
            <a:r>
              <a:rPr lang="nb-NO" dirty="0"/>
              <a:t>JA</a:t>
            </a:r>
          </a:p>
        </p:txBody>
      </p:sp>
      <p:sp>
        <p:nvSpPr>
          <p:cNvPr id="41" name="TextBox 40">
            <a:extLst>
              <a:ext uri="{FF2B5EF4-FFF2-40B4-BE49-F238E27FC236}">
                <a16:creationId xmlns:a16="http://schemas.microsoft.com/office/drawing/2014/main" id="{864515B4-44BC-4D9C-96FB-BE86F4DB69F5}"/>
              </a:ext>
            </a:extLst>
          </p:cNvPr>
          <p:cNvSpPr txBox="1"/>
          <p:nvPr/>
        </p:nvSpPr>
        <p:spPr>
          <a:xfrm>
            <a:off x="1777282" y="3339429"/>
            <a:ext cx="2316105" cy="646331"/>
          </a:xfrm>
          <a:prstGeom prst="rect">
            <a:avLst/>
          </a:prstGeom>
          <a:noFill/>
          <a:ln w="19050">
            <a:solidFill>
              <a:schemeClr val="accent1">
                <a:shade val="50000"/>
              </a:schemeClr>
            </a:solidFill>
          </a:ln>
        </p:spPr>
        <p:txBody>
          <a:bodyPr wrap="square" rtlCol="0">
            <a:spAutoFit/>
          </a:bodyPr>
          <a:lstStyle/>
          <a:p>
            <a:r>
              <a:rPr lang="nb-NO" sz="1200" dirty="0"/>
              <a:t>5. Evakuering eller portforbud i mer enn 2 timer (Personer x timer ≥ 500)</a:t>
            </a:r>
          </a:p>
        </p:txBody>
      </p:sp>
      <p:cxnSp>
        <p:nvCxnSpPr>
          <p:cNvPr id="42" name="Straight Connector 41">
            <a:extLst>
              <a:ext uri="{FF2B5EF4-FFF2-40B4-BE49-F238E27FC236}">
                <a16:creationId xmlns:a16="http://schemas.microsoft.com/office/drawing/2014/main" id="{15396739-2040-48E4-8201-1564CF3A03DD}"/>
              </a:ext>
            </a:extLst>
          </p:cNvPr>
          <p:cNvCxnSpPr/>
          <p:nvPr/>
        </p:nvCxnSpPr>
        <p:spPr>
          <a:xfrm flipV="1">
            <a:off x="4075615" y="3644594"/>
            <a:ext cx="900100" cy="1"/>
          </a:xfrm>
          <a:prstGeom prst="line">
            <a:avLst/>
          </a:prstGeom>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78FF5B09-529A-4D4D-98D6-F5807253B51C}"/>
              </a:ext>
            </a:extLst>
          </p:cNvPr>
          <p:cNvSpPr txBox="1"/>
          <p:nvPr/>
        </p:nvSpPr>
        <p:spPr>
          <a:xfrm>
            <a:off x="4281737" y="3208847"/>
            <a:ext cx="387478" cy="369332"/>
          </a:xfrm>
          <a:prstGeom prst="rect">
            <a:avLst/>
          </a:prstGeom>
          <a:noFill/>
        </p:spPr>
        <p:txBody>
          <a:bodyPr wrap="none" rtlCol="0">
            <a:spAutoFit/>
          </a:bodyPr>
          <a:lstStyle/>
          <a:p>
            <a:r>
              <a:rPr lang="nb-NO" dirty="0"/>
              <a:t>JA</a:t>
            </a:r>
          </a:p>
        </p:txBody>
      </p:sp>
      <p:cxnSp>
        <p:nvCxnSpPr>
          <p:cNvPr id="45" name="Straight Arrow Connector 44">
            <a:extLst>
              <a:ext uri="{FF2B5EF4-FFF2-40B4-BE49-F238E27FC236}">
                <a16:creationId xmlns:a16="http://schemas.microsoft.com/office/drawing/2014/main" id="{2CF40E2C-E425-4515-A280-542DA65874D0}"/>
              </a:ext>
            </a:extLst>
          </p:cNvPr>
          <p:cNvCxnSpPr>
            <a:cxnSpLocks/>
          </p:cNvCxnSpPr>
          <p:nvPr/>
        </p:nvCxnSpPr>
        <p:spPr>
          <a:xfrm flipH="1">
            <a:off x="2800075" y="3048825"/>
            <a:ext cx="10033" cy="3030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27E169AE-82FF-4CB0-883D-AF3A49C8B268}"/>
              </a:ext>
            </a:extLst>
          </p:cNvPr>
          <p:cNvSpPr txBox="1"/>
          <p:nvPr/>
        </p:nvSpPr>
        <p:spPr>
          <a:xfrm>
            <a:off x="1758122" y="4212828"/>
            <a:ext cx="2277314" cy="461665"/>
          </a:xfrm>
          <a:prstGeom prst="rect">
            <a:avLst/>
          </a:prstGeom>
          <a:noFill/>
          <a:ln w="19050">
            <a:solidFill>
              <a:schemeClr val="accent1">
                <a:shade val="50000"/>
              </a:schemeClr>
            </a:solidFill>
          </a:ln>
        </p:spPr>
        <p:txBody>
          <a:bodyPr wrap="square" rtlCol="0">
            <a:spAutoFit/>
          </a:bodyPr>
          <a:lstStyle/>
          <a:p>
            <a:r>
              <a:rPr lang="nb-NO" sz="1200" dirty="0"/>
              <a:t>6. Bolig utenfor virksomhet ble skadet og ubeboelig</a:t>
            </a:r>
          </a:p>
        </p:txBody>
      </p:sp>
      <p:cxnSp>
        <p:nvCxnSpPr>
          <p:cNvPr id="47" name="Straight Arrow Connector 46">
            <a:extLst>
              <a:ext uri="{FF2B5EF4-FFF2-40B4-BE49-F238E27FC236}">
                <a16:creationId xmlns:a16="http://schemas.microsoft.com/office/drawing/2014/main" id="{E2449D07-12FA-4D9E-BF8E-BB5DE3A32744}"/>
              </a:ext>
            </a:extLst>
          </p:cNvPr>
          <p:cNvCxnSpPr>
            <a:cxnSpLocks/>
          </p:cNvCxnSpPr>
          <p:nvPr/>
        </p:nvCxnSpPr>
        <p:spPr>
          <a:xfrm flipH="1">
            <a:off x="2806578" y="3985782"/>
            <a:ext cx="10871" cy="2254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24562D60-A249-4B8F-9F9D-230D84AF4BE9}"/>
              </a:ext>
            </a:extLst>
          </p:cNvPr>
          <p:cNvSpPr txBox="1"/>
          <p:nvPr/>
        </p:nvSpPr>
        <p:spPr>
          <a:xfrm>
            <a:off x="1755270" y="4925514"/>
            <a:ext cx="2312406" cy="461665"/>
          </a:xfrm>
          <a:prstGeom prst="rect">
            <a:avLst/>
          </a:prstGeom>
          <a:noFill/>
          <a:ln w="19050">
            <a:solidFill>
              <a:schemeClr val="accent1">
                <a:shade val="50000"/>
              </a:schemeClr>
            </a:solidFill>
          </a:ln>
        </p:spPr>
        <p:txBody>
          <a:bodyPr wrap="square" rtlCol="0">
            <a:spAutoFit/>
          </a:bodyPr>
          <a:lstStyle/>
          <a:p>
            <a:r>
              <a:rPr lang="nb-NO" sz="1200" dirty="0"/>
              <a:t>7. Materielle skader innenfor virksomheten ≥ 2 mill. € </a:t>
            </a:r>
          </a:p>
        </p:txBody>
      </p:sp>
      <p:cxnSp>
        <p:nvCxnSpPr>
          <p:cNvPr id="51" name="Straight Arrow Connector 50">
            <a:extLst>
              <a:ext uri="{FF2B5EF4-FFF2-40B4-BE49-F238E27FC236}">
                <a16:creationId xmlns:a16="http://schemas.microsoft.com/office/drawing/2014/main" id="{61D4DA4C-4813-411C-ADBA-AE1AE164616B}"/>
              </a:ext>
            </a:extLst>
          </p:cNvPr>
          <p:cNvCxnSpPr>
            <a:cxnSpLocks/>
          </p:cNvCxnSpPr>
          <p:nvPr/>
        </p:nvCxnSpPr>
        <p:spPr>
          <a:xfrm flipH="1">
            <a:off x="2778788" y="4674493"/>
            <a:ext cx="15668" cy="2375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2A693E5D-3D82-4FFE-9861-BA627A98EF95}"/>
              </a:ext>
            </a:extLst>
          </p:cNvPr>
          <p:cNvSpPr txBox="1"/>
          <p:nvPr/>
        </p:nvSpPr>
        <p:spPr>
          <a:xfrm>
            <a:off x="1755270" y="5625879"/>
            <a:ext cx="2277314" cy="461665"/>
          </a:xfrm>
          <a:prstGeom prst="rect">
            <a:avLst/>
          </a:prstGeom>
          <a:noFill/>
          <a:ln w="19050">
            <a:solidFill>
              <a:schemeClr val="accent1">
                <a:shade val="50000"/>
              </a:schemeClr>
            </a:solidFill>
          </a:ln>
        </p:spPr>
        <p:txBody>
          <a:bodyPr wrap="square" rtlCol="0">
            <a:spAutoFit/>
          </a:bodyPr>
          <a:lstStyle/>
          <a:p>
            <a:r>
              <a:rPr lang="nb-NO" sz="1200" dirty="0"/>
              <a:t>8. Materielle skader utenfor virksomheten ≥ 0,5 mill. € </a:t>
            </a:r>
          </a:p>
        </p:txBody>
      </p:sp>
      <p:cxnSp>
        <p:nvCxnSpPr>
          <p:cNvPr id="53" name="Straight Arrow Connector 52">
            <a:extLst>
              <a:ext uri="{FF2B5EF4-FFF2-40B4-BE49-F238E27FC236}">
                <a16:creationId xmlns:a16="http://schemas.microsoft.com/office/drawing/2014/main" id="{12666D3C-16C0-461F-934B-B538269B40FB}"/>
              </a:ext>
            </a:extLst>
          </p:cNvPr>
          <p:cNvCxnSpPr>
            <a:cxnSpLocks/>
          </p:cNvCxnSpPr>
          <p:nvPr/>
        </p:nvCxnSpPr>
        <p:spPr>
          <a:xfrm flipH="1">
            <a:off x="2810083" y="5368175"/>
            <a:ext cx="22425" cy="2684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CC9666EB-ED97-48B7-8974-0684ACA0A1B7}"/>
              </a:ext>
            </a:extLst>
          </p:cNvPr>
          <p:cNvCxnSpPr>
            <a:cxnSpLocks/>
          </p:cNvCxnSpPr>
          <p:nvPr/>
        </p:nvCxnSpPr>
        <p:spPr>
          <a:xfrm>
            <a:off x="4058017" y="4437786"/>
            <a:ext cx="955088" cy="14703"/>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7DFF4283-C499-4B61-AD5B-4C5DB7CEEDB7}"/>
              </a:ext>
            </a:extLst>
          </p:cNvPr>
          <p:cNvCxnSpPr>
            <a:cxnSpLocks/>
          </p:cNvCxnSpPr>
          <p:nvPr/>
        </p:nvCxnSpPr>
        <p:spPr>
          <a:xfrm>
            <a:off x="4048757" y="5248765"/>
            <a:ext cx="1001379" cy="3445"/>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32945B15-AEE5-4FF0-9BBB-48180A63E603}"/>
              </a:ext>
            </a:extLst>
          </p:cNvPr>
          <p:cNvCxnSpPr>
            <a:cxnSpLocks/>
          </p:cNvCxnSpPr>
          <p:nvPr/>
        </p:nvCxnSpPr>
        <p:spPr>
          <a:xfrm>
            <a:off x="4020627" y="5856711"/>
            <a:ext cx="956465" cy="0"/>
          </a:xfrm>
          <a:prstGeom prst="line">
            <a:avLst/>
          </a:prstGeom>
        </p:spPr>
        <p:style>
          <a:lnRef idx="1">
            <a:schemeClr val="accent1"/>
          </a:lnRef>
          <a:fillRef idx="0">
            <a:schemeClr val="accent1"/>
          </a:fillRef>
          <a:effectRef idx="0">
            <a:schemeClr val="accent1"/>
          </a:effectRef>
          <a:fontRef idx="minor">
            <a:schemeClr val="tx1"/>
          </a:fontRef>
        </p:style>
      </p:cxnSp>
      <p:pic>
        <p:nvPicPr>
          <p:cNvPr id="59" name="Picture 58">
            <a:extLst>
              <a:ext uri="{FF2B5EF4-FFF2-40B4-BE49-F238E27FC236}">
                <a16:creationId xmlns:a16="http://schemas.microsoft.com/office/drawing/2014/main" id="{2FF5052A-E552-4879-8F64-AE9AEF0E451B}"/>
              </a:ext>
            </a:extLst>
          </p:cNvPr>
          <p:cNvPicPr>
            <a:picLocks noChangeAspect="1"/>
          </p:cNvPicPr>
          <p:nvPr/>
        </p:nvPicPr>
        <p:blipFill>
          <a:blip r:embed="rId5"/>
          <a:stretch>
            <a:fillRect/>
          </a:stretch>
        </p:blipFill>
        <p:spPr>
          <a:xfrm>
            <a:off x="4260785" y="3926715"/>
            <a:ext cx="487722" cy="493819"/>
          </a:xfrm>
          <a:prstGeom prst="rect">
            <a:avLst/>
          </a:prstGeom>
        </p:spPr>
      </p:pic>
      <p:sp>
        <p:nvSpPr>
          <p:cNvPr id="60" name="TextBox 59">
            <a:extLst>
              <a:ext uri="{FF2B5EF4-FFF2-40B4-BE49-F238E27FC236}">
                <a16:creationId xmlns:a16="http://schemas.microsoft.com/office/drawing/2014/main" id="{D483D27F-18C0-4369-8743-761D6335A282}"/>
              </a:ext>
            </a:extLst>
          </p:cNvPr>
          <p:cNvSpPr txBox="1"/>
          <p:nvPr/>
        </p:nvSpPr>
        <p:spPr>
          <a:xfrm>
            <a:off x="4350956" y="4952595"/>
            <a:ext cx="387478" cy="369332"/>
          </a:xfrm>
          <a:prstGeom prst="rect">
            <a:avLst/>
          </a:prstGeom>
          <a:noFill/>
        </p:spPr>
        <p:txBody>
          <a:bodyPr wrap="none" rtlCol="0">
            <a:spAutoFit/>
          </a:bodyPr>
          <a:lstStyle/>
          <a:p>
            <a:r>
              <a:rPr lang="nb-NO" dirty="0"/>
              <a:t>JA</a:t>
            </a:r>
          </a:p>
        </p:txBody>
      </p:sp>
      <p:sp>
        <p:nvSpPr>
          <p:cNvPr id="61" name="TextBox 60">
            <a:extLst>
              <a:ext uri="{FF2B5EF4-FFF2-40B4-BE49-F238E27FC236}">
                <a16:creationId xmlns:a16="http://schemas.microsoft.com/office/drawing/2014/main" id="{0562B1EF-5E65-49D0-A44D-EB7C32A6C633}"/>
              </a:ext>
            </a:extLst>
          </p:cNvPr>
          <p:cNvSpPr txBox="1"/>
          <p:nvPr/>
        </p:nvSpPr>
        <p:spPr>
          <a:xfrm>
            <a:off x="4297774" y="5459663"/>
            <a:ext cx="387478" cy="369332"/>
          </a:xfrm>
          <a:prstGeom prst="rect">
            <a:avLst/>
          </a:prstGeom>
          <a:noFill/>
        </p:spPr>
        <p:txBody>
          <a:bodyPr wrap="none" rtlCol="0">
            <a:spAutoFit/>
          </a:bodyPr>
          <a:lstStyle/>
          <a:p>
            <a:r>
              <a:rPr lang="nb-NO" dirty="0"/>
              <a:t>JA</a:t>
            </a:r>
          </a:p>
        </p:txBody>
      </p:sp>
      <p:cxnSp>
        <p:nvCxnSpPr>
          <p:cNvPr id="66" name="Straight Connector 65">
            <a:extLst>
              <a:ext uri="{FF2B5EF4-FFF2-40B4-BE49-F238E27FC236}">
                <a16:creationId xmlns:a16="http://schemas.microsoft.com/office/drawing/2014/main" id="{9FDA4484-EE6E-44F6-8F95-54FE097545E0}"/>
              </a:ext>
            </a:extLst>
          </p:cNvPr>
          <p:cNvCxnSpPr/>
          <p:nvPr/>
        </p:nvCxnSpPr>
        <p:spPr>
          <a:xfrm flipV="1">
            <a:off x="4065441" y="733687"/>
            <a:ext cx="900100" cy="1"/>
          </a:xfrm>
          <a:prstGeom prst="line">
            <a:avLst/>
          </a:prstGeom>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7F77413D-4FC3-424A-B3B5-1A063AB9235E}"/>
              </a:ext>
            </a:extLst>
          </p:cNvPr>
          <p:cNvSpPr txBox="1"/>
          <p:nvPr/>
        </p:nvSpPr>
        <p:spPr>
          <a:xfrm>
            <a:off x="2860883" y="2242156"/>
            <a:ext cx="502061" cy="369332"/>
          </a:xfrm>
          <a:prstGeom prst="rect">
            <a:avLst/>
          </a:prstGeom>
          <a:noFill/>
        </p:spPr>
        <p:txBody>
          <a:bodyPr wrap="none" rtlCol="0">
            <a:spAutoFit/>
          </a:bodyPr>
          <a:lstStyle/>
          <a:p>
            <a:r>
              <a:rPr lang="nb-NO" dirty="0"/>
              <a:t>Nei</a:t>
            </a:r>
          </a:p>
        </p:txBody>
      </p:sp>
      <p:sp>
        <p:nvSpPr>
          <p:cNvPr id="74" name="TextBox 73">
            <a:extLst>
              <a:ext uri="{FF2B5EF4-FFF2-40B4-BE49-F238E27FC236}">
                <a16:creationId xmlns:a16="http://schemas.microsoft.com/office/drawing/2014/main" id="{B85A7540-1271-403F-B6A6-2715A07CF598}"/>
              </a:ext>
            </a:extLst>
          </p:cNvPr>
          <p:cNvSpPr txBox="1"/>
          <p:nvPr/>
        </p:nvSpPr>
        <p:spPr>
          <a:xfrm>
            <a:off x="3041855" y="2990895"/>
            <a:ext cx="502061" cy="369332"/>
          </a:xfrm>
          <a:prstGeom prst="rect">
            <a:avLst/>
          </a:prstGeom>
          <a:noFill/>
        </p:spPr>
        <p:txBody>
          <a:bodyPr wrap="square" rtlCol="0">
            <a:spAutoFit/>
          </a:bodyPr>
          <a:lstStyle/>
          <a:p>
            <a:r>
              <a:rPr lang="nb-NO" dirty="0"/>
              <a:t>Nei</a:t>
            </a:r>
          </a:p>
        </p:txBody>
      </p:sp>
      <p:sp>
        <p:nvSpPr>
          <p:cNvPr id="75" name="TextBox 74">
            <a:extLst>
              <a:ext uri="{FF2B5EF4-FFF2-40B4-BE49-F238E27FC236}">
                <a16:creationId xmlns:a16="http://schemas.microsoft.com/office/drawing/2014/main" id="{E6EB752C-FF2C-4B8C-9B8B-09B5CEE077AA}"/>
              </a:ext>
            </a:extLst>
          </p:cNvPr>
          <p:cNvSpPr txBox="1"/>
          <p:nvPr/>
        </p:nvSpPr>
        <p:spPr>
          <a:xfrm>
            <a:off x="2891318" y="3859347"/>
            <a:ext cx="502061" cy="369332"/>
          </a:xfrm>
          <a:prstGeom prst="rect">
            <a:avLst/>
          </a:prstGeom>
          <a:noFill/>
        </p:spPr>
        <p:txBody>
          <a:bodyPr wrap="none" rtlCol="0">
            <a:spAutoFit/>
          </a:bodyPr>
          <a:lstStyle/>
          <a:p>
            <a:r>
              <a:rPr lang="nb-NO" dirty="0"/>
              <a:t>Nei</a:t>
            </a:r>
          </a:p>
        </p:txBody>
      </p:sp>
      <p:sp>
        <p:nvSpPr>
          <p:cNvPr id="76" name="TextBox 75">
            <a:extLst>
              <a:ext uri="{FF2B5EF4-FFF2-40B4-BE49-F238E27FC236}">
                <a16:creationId xmlns:a16="http://schemas.microsoft.com/office/drawing/2014/main" id="{F377B295-4EEE-447C-B6B7-38E3321E350B}"/>
              </a:ext>
            </a:extLst>
          </p:cNvPr>
          <p:cNvSpPr txBox="1"/>
          <p:nvPr/>
        </p:nvSpPr>
        <p:spPr>
          <a:xfrm>
            <a:off x="2952464" y="4602227"/>
            <a:ext cx="543022" cy="369332"/>
          </a:xfrm>
          <a:prstGeom prst="rect">
            <a:avLst/>
          </a:prstGeom>
          <a:noFill/>
        </p:spPr>
        <p:txBody>
          <a:bodyPr wrap="square" rtlCol="0">
            <a:spAutoFit/>
          </a:bodyPr>
          <a:lstStyle/>
          <a:p>
            <a:r>
              <a:rPr lang="nb-NO" dirty="0"/>
              <a:t>Nei</a:t>
            </a:r>
          </a:p>
        </p:txBody>
      </p:sp>
      <p:sp>
        <p:nvSpPr>
          <p:cNvPr id="80" name="TextBox 79">
            <a:extLst>
              <a:ext uri="{FF2B5EF4-FFF2-40B4-BE49-F238E27FC236}">
                <a16:creationId xmlns:a16="http://schemas.microsoft.com/office/drawing/2014/main" id="{D5F623B3-7659-4BD1-B144-9B69F8ACCBCE}"/>
              </a:ext>
            </a:extLst>
          </p:cNvPr>
          <p:cNvSpPr txBox="1"/>
          <p:nvPr/>
        </p:nvSpPr>
        <p:spPr>
          <a:xfrm>
            <a:off x="2936087" y="5302831"/>
            <a:ext cx="543022" cy="369332"/>
          </a:xfrm>
          <a:prstGeom prst="rect">
            <a:avLst/>
          </a:prstGeom>
          <a:noFill/>
        </p:spPr>
        <p:txBody>
          <a:bodyPr wrap="square" rtlCol="0">
            <a:spAutoFit/>
          </a:bodyPr>
          <a:lstStyle/>
          <a:p>
            <a:r>
              <a:rPr lang="nb-NO" dirty="0"/>
              <a:t>Nei</a:t>
            </a:r>
          </a:p>
        </p:txBody>
      </p:sp>
      <p:cxnSp>
        <p:nvCxnSpPr>
          <p:cNvPr id="81" name="Straight Arrow Connector 80">
            <a:extLst>
              <a:ext uri="{FF2B5EF4-FFF2-40B4-BE49-F238E27FC236}">
                <a16:creationId xmlns:a16="http://schemas.microsoft.com/office/drawing/2014/main" id="{65186464-BB9B-4D47-B9A1-66D3CA627467}"/>
              </a:ext>
            </a:extLst>
          </p:cNvPr>
          <p:cNvCxnSpPr>
            <a:cxnSpLocks/>
          </p:cNvCxnSpPr>
          <p:nvPr/>
        </p:nvCxnSpPr>
        <p:spPr>
          <a:xfrm>
            <a:off x="2778788" y="6087544"/>
            <a:ext cx="0" cy="2387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2" name="TextBox 91">
            <a:extLst>
              <a:ext uri="{FF2B5EF4-FFF2-40B4-BE49-F238E27FC236}">
                <a16:creationId xmlns:a16="http://schemas.microsoft.com/office/drawing/2014/main" id="{5E6901A7-164E-40D4-A9CB-45C9F0894ADD}"/>
              </a:ext>
            </a:extLst>
          </p:cNvPr>
          <p:cNvSpPr txBox="1"/>
          <p:nvPr/>
        </p:nvSpPr>
        <p:spPr>
          <a:xfrm>
            <a:off x="991016" y="6307318"/>
            <a:ext cx="3091167" cy="276999"/>
          </a:xfrm>
          <a:prstGeom prst="rect">
            <a:avLst/>
          </a:prstGeom>
          <a:noFill/>
          <a:ln w="19050">
            <a:solidFill>
              <a:schemeClr val="accent1">
                <a:shade val="50000"/>
              </a:schemeClr>
            </a:solidFill>
          </a:ln>
        </p:spPr>
        <p:txBody>
          <a:bodyPr wrap="square" rtlCol="0">
            <a:spAutoFit/>
          </a:bodyPr>
          <a:lstStyle/>
          <a:p>
            <a:r>
              <a:rPr lang="nb-NO" sz="1200" dirty="0"/>
              <a:t>9. Omdømme faktisk alvorlighetsgrad 1 og 2</a:t>
            </a:r>
          </a:p>
        </p:txBody>
      </p:sp>
      <p:sp>
        <p:nvSpPr>
          <p:cNvPr id="93" name="TextBox 92">
            <a:extLst>
              <a:ext uri="{FF2B5EF4-FFF2-40B4-BE49-F238E27FC236}">
                <a16:creationId xmlns:a16="http://schemas.microsoft.com/office/drawing/2014/main" id="{3E9CD49B-FA94-4915-B6B4-F2AE693A45A6}"/>
              </a:ext>
            </a:extLst>
          </p:cNvPr>
          <p:cNvSpPr txBox="1"/>
          <p:nvPr/>
        </p:nvSpPr>
        <p:spPr>
          <a:xfrm>
            <a:off x="2755243" y="5995718"/>
            <a:ext cx="543022" cy="369332"/>
          </a:xfrm>
          <a:prstGeom prst="rect">
            <a:avLst/>
          </a:prstGeom>
          <a:noFill/>
        </p:spPr>
        <p:txBody>
          <a:bodyPr wrap="square" rtlCol="0">
            <a:spAutoFit/>
          </a:bodyPr>
          <a:lstStyle/>
          <a:p>
            <a:r>
              <a:rPr lang="nb-NO" dirty="0"/>
              <a:t>Nei</a:t>
            </a:r>
          </a:p>
        </p:txBody>
      </p:sp>
      <p:cxnSp>
        <p:nvCxnSpPr>
          <p:cNvPr id="95" name="Straight Connector 94">
            <a:extLst>
              <a:ext uri="{FF2B5EF4-FFF2-40B4-BE49-F238E27FC236}">
                <a16:creationId xmlns:a16="http://schemas.microsoft.com/office/drawing/2014/main" id="{452F23B6-F3C0-4038-98EF-66172FDC14F8}"/>
              </a:ext>
            </a:extLst>
          </p:cNvPr>
          <p:cNvCxnSpPr>
            <a:cxnSpLocks/>
          </p:cNvCxnSpPr>
          <p:nvPr/>
        </p:nvCxnSpPr>
        <p:spPr>
          <a:xfrm>
            <a:off x="4093671" y="6445817"/>
            <a:ext cx="956465" cy="0"/>
          </a:xfrm>
          <a:prstGeom prst="line">
            <a:avLst/>
          </a:prstGeom>
        </p:spPr>
        <p:style>
          <a:lnRef idx="1">
            <a:schemeClr val="accent1"/>
          </a:lnRef>
          <a:fillRef idx="0">
            <a:schemeClr val="accent1"/>
          </a:fillRef>
          <a:effectRef idx="0">
            <a:schemeClr val="accent1"/>
          </a:effectRef>
          <a:fontRef idx="minor">
            <a:schemeClr val="tx1"/>
          </a:fontRef>
        </p:style>
      </p:cxnSp>
      <p:sp>
        <p:nvSpPr>
          <p:cNvPr id="101" name="TextBox 100">
            <a:extLst>
              <a:ext uri="{FF2B5EF4-FFF2-40B4-BE49-F238E27FC236}">
                <a16:creationId xmlns:a16="http://schemas.microsoft.com/office/drawing/2014/main" id="{6B6A4D68-1B60-4C78-B171-75921B65837B}"/>
              </a:ext>
            </a:extLst>
          </p:cNvPr>
          <p:cNvSpPr txBox="1"/>
          <p:nvPr/>
        </p:nvSpPr>
        <p:spPr>
          <a:xfrm>
            <a:off x="4321752" y="6076485"/>
            <a:ext cx="387478" cy="369332"/>
          </a:xfrm>
          <a:prstGeom prst="rect">
            <a:avLst/>
          </a:prstGeom>
          <a:noFill/>
        </p:spPr>
        <p:txBody>
          <a:bodyPr wrap="none" rtlCol="0">
            <a:spAutoFit/>
          </a:bodyPr>
          <a:lstStyle/>
          <a:p>
            <a:r>
              <a:rPr lang="nb-NO" dirty="0"/>
              <a:t>JA</a:t>
            </a:r>
          </a:p>
        </p:txBody>
      </p:sp>
      <p:cxnSp>
        <p:nvCxnSpPr>
          <p:cNvPr id="103" name="Straight Connector 102">
            <a:extLst>
              <a:ext uri="{FF2B5EF4-FFF2-40B4-BE49-F238E27FC236}">
                <a16:creationId xmlns:a16="http://schemas.microsoft.com/office/drawing/2014/main" id="{36871762-2907-48AC-AF14-5C0CF173A709}"/>
              </a:ext>
            </a:extLst>
          </p:cNvPr>
          <p:cNvCxnSpPr>
            <a:cxnSpLocks/>
          </p:cNvCxnSpPr>
          <p:nvPr/>
        </p:nvCxnSpPr>
        <p:spPr>
          <a:xfrm>
            <a:off x="2770954" y="6584317"/>
            <a:ext cx="7834" cy="273683"/>
          </a:xfrm>
          <a:prstGeom prst="line">
            <a:avLst/>
          </a:prstGeom>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B8BB7371-18C7-4BA9-BDF9-5C73CAE92A69}"/>
              </a:ext>
            </a:extLst>
          </p:cNvPr>
          <p:cNvCxnSpPr>
            <a:cxnSpLocks/>
          </p:cNvCxnSpPr>
          <p:nvPr/>
        </p:nvCxnSpPr>
        <p:spPr>
          <a:xfrm>
            <a:off x="2755243" y="6858000"/>
            <a:ext cx="2656681" cy="0"/>
          </a:xfrm>
          <a:prstGeom prst="line">
            <a:avLst/>
          </a:prstGeom>
        </p:spPr>
        <p:style>
          <a:lnRef idx="1">
            <a:schemeClr val="accent1"/>
          </a:lnRef>
          <a:fillRef idx="0">
            <a:schemeClr val="accent1"/>
          </a:fillRef>
          <a:effectRef idx="0">
            <a:schemeClr val="accent1"/>
          </a:effectRef>
          <a:fontRef idx="minor">
            <a:schemeClr val="tx1"/>
          </a:fontRef>
        </p:style>
      </p:cxnSp>
      <p:sp>
        <p:nvSpPr>
          <p:cNvPr id="106" name="TextBox 105">
            <a:extLst>
              <a:ext uri="{FF2B5EF4-FFF2-40B4-BE49-F238E27FC236}">
                <a16:creationId xmlns:a16="http://schemas.microsoft.com/office/drawing/2014/main" id="{232A806F-09AA-4667-BFFA-CC9D5D039A6C}"/>
              </a:ext>
            </a:extLst>
          </p:cNvPr>
          <p:cNvSpPr txBox="1"/>
          <p:nvPr/>
        </p:nvSpPr>
        <p:spPr>
          <a:xfrm>
            <a:off x="2895297" y="6536493"/>
            <a:ext cx="543022" cy="369332"/>
          </a:xfrm>
          <a:prstGeom prst="rect">
            <a:avLst/>
          </a:prstGeom>
          <a:noFill/>
        </p:spPr>
        <p:txBody>
          <a:bodyPr wrap="square" rtlCol="0">
            <a:spAutoFit/>
          </a:bodyPr>
          <a:lstStyle/>
          <a:p>
            <a:r>
              <a:rPr lang="nb-NO" dirty="0"/>
              <a:t>Nei</a:t>
            </a:r>
          </a:p>
        </p:txBody>
      </p:sp>
      <p:sp>
        <p:nvSpPr>
          <p:cNvPr id="107" name="TextBox 106">
            <a:extLst>
              <a:ext uri="{FF2B5EF4-FFF2-40B4-BE49-F238E27FC236}">
                <a16:creationId xmlns:a16="http://schemas.microsoft.com/office/drawing/2014/main" id="{1744594B-BF6C-43FD-AC68-280BE8AFA81C}"/>
              </a:ext>
            </a:extLst>
          </p:cNvPr>
          <p:cNvSpPr txBox="1"/>
          <p:nvPr/>
        </p:nvSpPr>
        <p:spPr>
          <a:xfrm>
            <a:off x="5605720" y="1647021"/>
            <a:ext cx="2160240" cy="646331"/>
          </a:xfrm>
          <a:prstGeom prst="rect">
            <a:avLst/>
          </a:prstGeom>
          <a:noFill/>
          <a:ln w="19050">
            <a:solidFill>
              <a:schemeClr val="accent1">
                <a:shade val="50000"/>
              </a:schemeClr>
            </a:solidFill>
          </a:ln>
        </p:spPr>
        <p:txBody>
          <a:bodyPr wrap="square" rtlCol="0">
            <a:spAutoFit/>
          </a:bodyPr>
          <a:lstStyle/>
          <a:p>
            <a:r>
              <a:rPr lang="nb-NO" sz="1200" dirty="0"/>
              <a:t>Kunne ubetydelig endrede omstendigheter ført til en eller flere konsekvensene 1 – 8 </a:t>
            </a:r>
            <a:r>
              <a:rPr lang="nb-NO" sz="1200" baseline="30000" dirty="0"/>
              <a:t>(*)</a:t>
            </a:r>
            <a:r>
              <a:rPr lang="nb-NO" sz="1200" dirty="0"/>
              <a:t> ?</a:t>
            </a:r>
          </a:p>
        </p:txBody>
      </p:sp>
      <p:cxnSp>
        <p:nvCxnSpPr>
          <p:cNvPr id="109" name="Straight Connector 108">
            <a:extLst>
              <a:ext uri="{FF2B5EF4-FFF2-40B4-BE49-F238E27FC236}">
                <a16:creationId xmlns:a16="http://schemas.microsoft.com/office/drawing/2014/main" id="{484A3F03-0D23-4BE3-929E-20A4A7F1EA94}"/>
              </a:ext>
            </a:extLst>
          </p:cNvPr>
          <p:cNvCxnSpPr>
            <a:cxnSpLocks/>
          </p:cNvCxnSpPr>
          <p:nvPr/>
        </p:nvCxnSpPr>
        <p:spPr>
          <a:xfrm flipH="1" flipV="1">
            <a:off x="5343769" y="1906880"/>
            <a:ext cx="68155" cy="495112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2" name="Straight Arrow Connector 111">
            <a:extLst>
              <a:ext uri="{FF2B5EF4-FFF2-40B4-BE49-F238E27FC236}">
                <a16:creationId xmlns:a16="http://schemas.microsoft.com/office/drawing/2014/main" id="{6BEFBDB9-C415-4D76-8E50-2B86649AE84B}"/>
              </a:ext>
            </a:extLst>
          </p:cNvPr>
          <p:cNvCxnSpPr>
            <a:cxnSpLocks/>
          </p:cNvCxnSpPr>
          <p:nvPr/>
        </p:nvCxnSpPr>
        <p:spPr>
          <a:xfrm>
            <a:off x="5343769" y="1907224"/>
            <a:ext cx="25985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3" name="Straight Arrow Connector 122">
            <a:extLst>
              <a:ext uri="{FF2B5EF4-FFF2-40B4-BE49-F238E27FC236}">
                <a16:creationId xmlns:a16="http://schemas.microsoft.com/office/drawing/2014/main" id="{45EE0D70-F096-4D22-A46F-D6EA18AFC54B}"/>
              </a:ext>
            </a:extLst>
          </p:cNvPr>
          <p:cNvCxnSpPr>
            <a:cxnSpLocks/>
            <a:stCxn id="107" idx="3"/>
            <a:endCxn id="8" idx="1"/>
          </p:cNvCxnSpPr>
          <p:nvPr/>
        </p:nvCxnSpPr>
        <p:spPr>
          <a:xfrm flipV="1">
            <a:off x="7765960" y="1844528"/>
            <a:ext cx="1287057" cy="1256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24" name="Picture 123">
            <a:extLst>
              <a:ext uri="{FF2B5EF4-FFF2-40B4-BE49-F238E27FC236}">
                <a16:creationId xmlns:a16="http://schemas.microsoft.com/office/drawing/2014/main" id="{031BFAD5-AB65-4552-82D9-A4C3D78D47E4}"/>
              </a:ext>
            </a:extLst>
          </p:cNvPr>
          <p:cNvPicPr>
            <a:picLocks noChangeAspect="1"/>
          </p:cNvPicPr>
          <p:nvPr/>
        </p:nvPicPr>
        <p:blipFill>
          <a:blip r:embed="rId5"/>
          <a:stretch>
            <a:fillRect/>
          </a:stretch>
        </p:blipFill>
        <p:spPr>
          <a:xfrm>
            <a:off x="8354558" y="1516439"/>
            <a:ext cx="487722" cy="493819"/>
          </a:xfrm>
          <a:prstGeom prst="rect">
            <a:avLst/>
          </a:prstGeom>
        </p:spPr>
      </p:pic>
      <p:cxnSp>
        <p:nvCxnSpPr>
          <p:cNvPr id="126" name="Straight Connector 125">
            <a:extLst>
              <a:ext uri="{FF2B5EF4-FFF2-40B4-BE49-F238E27FC236}">
                <a16:creationId xmlns:a16="http://schemas.microsoft.com/office/drawing/2014/main" id="{599185A0-1C3C-419C-95E4-1BF0B8933FAD}"/>
              </a:ext>
            </a:extLst>
          </p:cNvPr>
          <p:cNvCxnSpPr>
            <a:cxnSpLocks/>
            <a:stCxn id="107" idx="2"/>
          </p:cNvCxnSpPr>
          <p:nvPr/>
        </p:nvCxnSpPr>
        <p:spPr>
          <a:xfrm>
            <a:off x="6685840" y="2293352"/>
            <a:ext cx="0" cy="706981"/>
          </a:xfrm>
          <a:prstGeom prst="line">
            <a:avLst/>
          </a:prstGeom>
        </p:spPr>
        <p:style>
          <a:lnRef idx="1">
            <a:schemeClr val="accent1"/>
          </a:lnRef>
          <a:fillRef idx="0">
            <a:schemeClr val="accent1"/>
          </a:fillRef>
          <a:effectRef idx="0">
            <a:schemeClr val="accent1"/>
          </a:effectRef>
          <a:fontRef idx="minor">
            <a:schemeClr val="tx1"/>
          </a:fontRef>
        </p:style>
      </p:cxnSp>
      <p:cxnSp>
        <p:nvCxnSpPr>
          <p:cNvPr id="128" name="Straight Arrow Connector 127">
            <a:extLst>
              <a:ext uri="{FF2B5EF4-FFF2-40B4-BE49-F238E27FC236}">
                <a16:creationId xmlns:a16="http://schemas.microsoft.com/office/drawing/2014/main" id="{199279D4-8DC8-4C7D-8232-EC89A2CEF78B}"/>
              </a:ext>
            </a:extLst>
          </p:cNvPr>
          <p:cNvCxnSpPr>
            <a:cxnSpLocks/>
          </p:cNvCxnSpPr>
          <p:nvPr/>
        </p:nvCxnSpPr>
        <p:spPr>
          <a:xfrm>
            <a:off x="6685840" y="3005872"/>
            <a:ext cx="238593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9" name="TextBox 128">
            <a:extLst>
              <a:ext uri="{FF2B5EF4-FFF2-40B4-BE49-F238E27FC236}">
                <a16:creationId xmlns:a16="http://schemas.microsoft.com/office/drawing/2014/main" id="{C67A06EB-FACA-4A36-82C8-AB0C13701F4B}"/>
              </a:ext>
            </a:extLst>
          </p:cNvPr>
          <p:cNvSpPr txBox="1"/>
          <p:nvPr/>
        </p:nvSpPr>
        <p:spPr>
          <a:xfrm>
            <a:off x="9071778" y="2751311"/>
            <a:ext cx="2867310" cy="461665"/>
          </a:xfrm>
          <a:prstGeom prst="rect">
            <a:avLst/>
          </a:prstGeom>
          <a:noFill/>
          <a:ln w="19050">
            <a:solidFill>
              <a:schemeClr val="accent1">
                <a:shade val="50000"/>
              </a:schemeClr>
            </a:solidFill>
          </a:ln>
        </p:spPr>
        <p:txBody>
          <a:bodyPr wrap="square" rtlCol="0">
            <a:spAutoFit/>
          </a:bodyPr>
          <a:lstStyle/>
          <a:p>
            <a:r>
              <a:rPr lang="nb-NO" sz="1200" dirty="0"/>
              <a:t>Hendelse er ikke rapporteringspliktig til DSB iht. storulykkeforskriften.</a:t>
            </a:r>
          </a:p>
        </p:txBody>
      </p:sp>
      <p:sp>
        <p:nvSpPr>
          <p:cNvPr id="133" name="TextBox 132">
            <a:extLst>
              <a:ext uri="{FF2B5EF4-FFF2-40B4-BE49-F238E27FC236}">
                <a16:creationId xmlns:a16="http://schemas.microsoft.com/office/drawing/2014/main" id="{10203D5A-174E-4A48-A44B-C2788797D07C}"/>
              </a:ext>
            </a:extLst>
          </p:cNvPr>
          <p:cNvSpPr txBox="1"/>
          <p:nvPr/>
        </p:nvSpPr>
        <p:spPr>
          <a:xfrm>
            <a:off x="8046571" y="2533226"/>
            <a:ext cx="543022" cy="369332"/>
          </a:xfrm>
          <a:prstGeom prst="rect">
            <a:avLst/>
          </a:prstGeom>
          <a:noFill/>
        </p:spPr>
        <p:txBody>
          <a:bodyPr wrap="square" rtlCol="0">
            <a:spAutoFit/>
          </a:bodyPr>
          <a:lstStyle/>
          <a:p>
            <a:r>
              <a:rPr lang="nb-NO" dirty="0"/>
              <a:t>Nei</a:t>
            </a:r>
          </a:p>
        </p:txBody>
      </p:sp>
      <p:sp>
        <p:nvSpPr>
          <p:cNvPr id="19" name="TextBox 18">
            <a:extLst>
              <a:ext uri="{FF2B5EF4-FFF2-40B4-BE49-F238E27FC236}">
                <a16:creationId xmlns:a16="http://schemas.microsoft.com/office/drawing/2014/main" id="{7119D803-1E4C-41F0-8E1B-70837F700615}"/>
              </a:ext>
            </a:extLst>
          </p:cNvPr>
          <p:cNvSpPr txBox="1"/>
          <p:nvPr/>
        </p:nvSpPr>
        <p:spPr>
          <a:xfrm>
            <a:off x="5618399" y="6232701"/>
            <a:ext cx="5475730" cy="646331"/>
          </a:xfrm>
          <a:prstGeom prst="rect">
            <a:avLst/>
          </a:prstGeom>
          <a:noFill/>
        </p:spPr>
        <p:txBody>
          <a:bodyPr wrap="none" rtlCol="0">
            <a:spAutoFit/>
          </a:bodyPr>
          <a:lstStyle/>
          <a:p>
            <a:r>
              <a:rPr lang="nb-NO" dirty="0"/>
              <a:t>Virksomhet = Yara, Yara ansatte og personer som jobber </a:t>
            </a:r>
          </a:p>
          <a:p>
            <a:r>
              <a:rPr lang="nb-NO" dirty="0"/>
              <a:t>direkte eller indirekte for Yara</a:t>
            </a:r>
          </a:p>
        </p:txBody>
      </p:sp>
      <p:sp>
        <p:nvSpPr>
          <p:cNvPr id="21" name="TextBox 20">
            <a:extLst>
              <a:ext uri="{FF2B5EF4-FFF2-40B4-BE49-F238E27FC236}">
                <a16:creationId xmlns:a16="http://schemas.microsoft.com/office/drawing/2014/main" id="{F22408FA-6CD3-42BE-B2F3-9AB90E330D95}"/>
              </a:ext>
            </a:extLst>
          </p:cNvPr>
          <p:cNvSpPr txBox="1"/>
          <p:nvPr/>
        </p:nvSpPr>
        <p:spPr>
          <a:xfrm>
            <a:off x="327989" y="-98427"/>
            <a:ext cx="1419748" cy="646331"/>
          </a:xfrm>
          <a:prstGeom prst="rect">
            <a:avLst/>
          </a:prstGeom>
          <a:noFill/>
        </p:spPr>
        <p:txBody>
          <a:bodyPr wrap="none" rtlCol="0">
            <a:spAutoFit/>
          </a:bodyPr>
          <a:lstStyle/>
          <a:p>
            <a:r>
              <a:rPr lang="nb-NO" u="sng" dirty="0"/>
              <a:t>Yara severity </a:t>
            </a:r>
          </a:p>
          <a:p>
            <a:r>
              <a:rPr lang="nb-NO" u="sng" dirty="0"/>
              <a:t>(indikasjon)</a:t>
            </a:r>
          </a:p>
        </p:txBody>
      </p:sp>
      <p:sp>
        <p:nvSpPr>
          <p:cNvPr id="23" name="TextBox 22">
            <a:extLst>
              <a:ext uri="{FF2B5EF4-FFF2-40B4-BE49-F238E27FC236}">
                <a16:creationId xmlns:a16="http://schemas.microsoft.com/office/drawing/2014/main" id="{2A826F02-EBC4-4A32-9F11-47B60FB7B6A6}"/>
              </a:ext>
            </a:extLst>
          </p:cNvPr>
          <p:cNvSpPr txBox="1"/>
          <p:nvPr/>
        </p:nvSpPr>
        <p:spPr>
          <a:xfrm>
            <a:off x="223929" y="395634"/>
            <a:ext cx="1592103" cy="584775"/>
          </a:xfrm>
          <a:prstGeom prst="rect">
            <a:avLst/>
          </a:prstGeom>
          <a:noFill/>
        </p:spPr>
        <p:txBody>
          <a:bodyPr wrap="none" rtlCol="0">
            <a:spAutoFit/>
          </a:bodyPr>
          <a:lstStyle/>
          <a:p>
            <a:r>
              <a:rPr lang="nb-NO" sz="1600" dirty="0"/>
              <a:t>Omdømme 1,2,3</a:t>
            </a:r>
          </a:p>
          <a:p>
            <a:r>
              <a:rPr lang="nb-NO" sz="1600" dirty="0"/>
              <a:t>Miljø 1,2,3</a:t>
            </a:r>
          </a:p>
        </p:txBody>
      </p:sp>
      <p:sp>
        <p:nvSpPr>
          <p:cNvPr id="50" name="TextBox 49">
            <a:extLst>
              <a:ext uri="{FF2B5EF4-FFF2-40B4-BE49-F238E27FC236}">
                <a16:creationId xmlns:a16="http://schemas.microsoft.com/office/drawing/2014/main" id="{94C7DBF8-5B43-4138-B5CA-2520CBC4FEC4}"/>
              </a:ext>
            </a:extLst>
          </p:cNvPr>
          <p:cNvSpPr txBox="1"/>
          <p:nvPr/>
        </p:nvSpPr>
        <p:spPr>
          <a:xfrm>
            <a:off x="223929" y="1288936"/>
            <a:ext cx="904799" cy="338554"/>
          </a:xfrm>
          <a:prstGeom prst="rect">
            <a:avLst/>
          </a:prstGeom>
          <a:noFill/>
        </p:spPr>
        <p:txBody>
          <a:bodyPr wrap="none" rtlCol="0">
            <a:spAutoFit/>
          </a:bodyPr>
          <a:lstStyle/>
          <a:p>
            <a:r>
              <a:rPr lang="nb-NO" sz="1600" dirty="0"/>
              <a:t>Person 2</a:t>
            </a:r>
          </a:p>
        </p:txBody>
      </p:sp>
      <p:sp>
        <p:nvSpPr>
          <p:cNvPr id="83" name="TextBox 82">
            <a:extLst>
              <a:ext uri="{FF2B5EF4-FFF2-40B4-BE49-F238E27FC236}">
                <a16:creationId xmlns:a16="http://schemas.microsoft.com/office/drawing/2014/main" id="{4222DC95-2E3F-433A-9889-DF802839B0CB}"/>
              </a:ext>
            </a:extLst>
          </p:cNvPr>
          <p:cNvSpPr txBox="1"/>
          <p:nvPr/>
        </p:nvSpPr>
        <p:spPr>
          <a:xfrm>
            <a:off x="226283" y="1865359"/>
            <a:ext cx="904799" cy="338554"/>
          </a:xfrm>
          <a:prstGeom prst="rect">
            <a:avLst/>
          </a:prstGeom>
          <a:noFill/>
        </p:spPr>
        <p:txBody>
          <a:bodyPr wrap="none" rtlCol="0">
            <a:spAutoFit/>
          </a:bodyPr>
          <a:lstStyle/>
          <a:p>
            <a:r>
              <a:rPr lang="nb-NO" sz="1600" dirty="0"/>
              <a:t>Person 4</a:t>
            </a:r>
          </a:p>
        </p:txBody>
      </p:sp>
      <p:sp>
        <p:nvSpPr>
          <p:cNvPr id="84" name="TextBox 83">
            <a:extLst>
              <a:ext uri="{FF2B5EF4-FFF2-40B4-BE49-F238E27FC236}">
                <a16:creationId xmlns:a16="http://schemas.microsoft.com/office/drawing/2014/main" id="{BB664C30-FD4D-40FD-B8CC-793837DAB0B2}"/>
              </a:ext>
            </a:extLst>
          </p:cNvPr>
          <p:cNvSpPr txBox="1"/>
          <p:nvPr/>
        </p:nvSpPr>
        <p:spPr>
          <a:xfrm>
            <a:off x="211018" y="2492501"/>
            <a:ext cx="1376082" cy="584775"/>
          </a:xfrm>
          <a:prstGeom prst="rect">
            <a:avLst/>
          </a:prstGeom>
          <a:noFill/>
        </p:spPr>
        <p:txBody>
          <a:bodyPr wrap="none" rtlCol="0">
            <a:spAutoFit/>
          </a:bodyPr>
          <a:lstStyle/>
          <a:p>
            <a:r>
              <a:rPr lang="nb-NO" sz="1600" dirty="0"/>
              <a:t>Person 4, men</a:t>
            </a:r>
          </a:p>
          <a:p>
            <a:r>
              <a:rPr lang="nb-NO" sz="1600" dirty="0"/>
              <a:t>flere berørte</a:t>
            </a:r>
          </a:p>
        </p:txBody>
      </p:sp>
      <p:sp>
        <p:nvSpPr>
          <p:cNvPr id="85" name="TextBox 84">
            <a:extLst>
              <a:ext uri="{FF2B5EF4-FFF2-40B4-BE49-F238E27FC236}">
                <a16:creationId xmlns:a16="http://schemas.microsoft.com/office/drawing/2014/main" id="{3533F888-2841-4635-926A-6316CE2BCEF4}"/>
              </a:ext>
            </a:extLst>
          </p:cNvPr>
          <p:cNvSpPr txBox="1"/>
          <p:nvPr/>
        </p:nvSpPr>
        <p:spPr>
          <a:xfrm>
            <a:off x="200225" y="3396642"/>
            <a:ext cx="1375698" cy="338554"/>
          </a:xfrm>
          <a:prstGeom prst="rect">
            <a:avLst/>
          </a:prstGeom>
          <a:noFill/>
        </p:spPr>
        <p:txBody>
          <a:bodyPr wrap="none" rtlCol="0">
            <a:spAutoFit/>
          </a:bodyPr>
          <a:lstStyle/>
          <a:p>
            <a:r>
              <a:rPr lang="nb-NO" sz="1600" dirty="0"/>
              <a:t>Omdømme 3?</a:t>
            </a:r>
          </a:p>
        </p:txBody>
      </p:sp>
      <p:sp>
        <p:nvSpPr>
          <p:cNvPr id="86" name="TextBox 85">
            <a:extLst>
              <a:ext uri="{FF2B5EF4-FFF2-40B4-BE49-F238E27FC236}">
                <a16:creationId xmlns:a16="http://schemas.microsoft.com/office/drawing/2014/main" id="{AD1190A1-8378-43F4-9886-A53454C36AB0}"/>
              </a:ext>
            </a:extLst>
          </p:cNvPr>
          <p:cNvSpPr txBox="1"/>
          <p:nvPr/>
        </p:nvSpPr>
        <p:spPr>
          <a:xfrm>
            <a:off x="144644" y="4107016"/>
            <a:ext cx="1375698" cy="584775"/>
          </a:xfrm>
          <a:prstGeom prst="rect">
            <a:avLst/>
          </a:prstGeom>
          <a:noFill/>
        </p:spPr>
        <p:txBody>
          <a:bodyPr wrap="none" rtlCol="0">
            <a:spAutoFit/>
          </a:bodyPr>
          <a:lstStyle/>
          <a:p>
            <a:r>
              <a:rPr lang="nb-NO" sz="1600" dirty="0"/>
              <a:t>Kostnader 4</a:t>
            </a:r>
          </a:p>
          <a:p>
            <a:r>
              <a:rPr lang="nb-NO" sz="1600" dirty="0"/>
              <a:t>Omdømme 3?</a:t>
            </a:r>
          </a:p>
        </p:txBody>
      </p:sp>
      <p:sp>
        <p:nvSpPr>
          <p:cNvPr id="87" name="TextBox 86">
            <a:extLst>
              <a:ext uri="{FF2B5EF4-FFF2-40B4-BE49-F238E27FC236}">
                <a16:creationId xmlns:a16="http://schemas.microsoft.com/office/drawing/2014/main" id="{DEDF72A9-3535-4C6C-BA70-B24DCB9ACDCD}"/>
              </a:ext>
            </a:extLst>
          </p:cNvPr>
          <p:cNvSpPr txBox="1"/>
          <p:nvPr/>
        </p:nvSpPr>
        <p:spPr>
          <a:xfrm>
            <a:off x="131308" y="4971559"/>
            <a:ext cx="1182118" cy="338554"/>
          </a:xfrm>
          <a:prstGeom prst="rect">
            <a:avLst/>
          </a:prstGeom>
          <a:noFill/>
        </p:spPr>
        <p:txBody>
          <a:bodyPr wrap="none" rtlCol="0">
            <a:spAutoFit/>
          </a:bodyPr>
          <a:lstStyle/>
          <a:p>
            <a:r>
              <a:rPr lang="nb-NO" sz="1600" dirty="0"/>
              <a:t>Kostnader 3</a:t>
            </a:r>
          </a:p>
        </p:txBody>
      </p:sp>
      <p:sp>
        <p:nvSpPr>
          <p:cNvPr id="88" name="TextBox 87">
            <a:extLst>
              <a:ext uri="{FF2B5EF4-FFF2-40B4-BE49-F238E27FC236}">
                <a16:creationId xmlns:a16="http://schemas.microsoft.com/office/drawing/2014/main" id="{3FC72AEA-943D-4545-AAF9-A232BB3648ED}"/>
              </a:ext>
            </a:extLst>
          </p:cNvPr>
          <p:cNvSpPr txBox="1"/>
          <p:nvPr/>
        </p:nvSpPr>
        <p:spPr>
          <a:xfrm>
            <a:off x="78688" y="5599645"/>
            <a:ext cx="1375698" cy="584775"/>
          </a:xfrm>
          <a:prstGeom prst="rect">
            <a:avLst/>
          </a:prstGeom>
          <a:noFill/>
        </p:spPr>
        <p:txBody>
          <a:bodyPr wrap="none" rtlCol="0">
            <a:spAutoFit/>
          </a:bodyPr>
          <a:lstStyle/>
          <a:p>
            <a:r>
              <a:rPr lang="nb-NO" sz="1600" dirty="0"/>
              <a:t>Kostnader 4</a:t>
            </a:r>
          </a:p>
          <a:p>
            <a:r>
              <a:rPr lang="nb-NO" sz="1600" dirty="0"/>
              <a:t>Omdømme 3?</a:t>
            </a:r>
          </a:p>
        </p:txBody>
      </p:sp>
      <p:pic>
        <p:nvPicPr>
          <p:cNvPr id="94" name="Picture 93">
            <a:extLst>
              <a:ext uri="{FF2B5EF4-FFF2-40B4-BE49-F238E27FC236}">
                <a16:creationId xmlns:a16="http://schemas.microsoft.com/office/drawing/2014/main" id="{D8030A20-9DF7-4B92-8AB7-19B376FC079F}"/>
              </a:ext>
            </a:extLst>
          </p:cNvPr>
          <p:cNvPicPr>
            <a:picLocks noChangeAspect="1"/>
          </p:cNvPicPr>
          <p:nvPr/>
        </p:nvPicPr>
        <p:blipFill>
          <a:blip r:embed="rId6"/>
          <a:stretch>
            <a:fillRect/>
          </a:stretch>
        </p:blipFill>
        <p:spPr>
          <a:xfrm>
            <a:off x="5639366" y="3810830"/>
            <a:ext cx="2553570" cy="2469932"/>
          </a:xfrm>
          <a:prstGeom prst="rect">
            <a:avLst/>
          </a:prstGeom>
        </p:spPr>
      </p:pic>
      <p:cxnSp>
        <p:nvCxnSpPr>
          <p:cNvPr id="63" name="Straight Connector 62">
            <a:extLst>
              <a:ext uri="{FF2B5EF4-FFF2-40B4-BE49-F238E27FC236}">
                <a16:creationId xmlns:a16="http://schemas.microsoft.com/office/drawing/2014/main" id="{941976CC-405E-41BC-AE4C-2B86EC988A67}"/>
              </a:ext>
            </a:extLst>
          </p:cNvPr>
          <p:cNvCxnSpPr>
            <a:cxnSpLocks/>
          </p:cNvCxnSpPr>
          <p:nvPr/>
        </p:nvCxnSpPr>
        <p:spPr>
          <a:xfrm>
            <a:off x="6348300" y="4087268"/>
            <a:ext cx="1205" cy="402136"/>
          </a:xfrm>
          <a:prstGeom prst="line">
            <a:avLst/>
          </a:prstGeom>
          <a:ln w="31750"/>
        </p:spPr>
        <p:style>
          <a:lnRef idx="3">
            <a:schemeClr val="accent1"/>
          </a:lnRef>
          <a:fillRef idx="0">
            <a:schemeClr val="accent1"/>
          </a:fillRef>
          <a:effectRef idx="2">
            <a:schemeClr val="accent1"/>
          </a:effectRef>
          <a:fontRef idx="minor">
            <a:schemeClr val="tx1"/>
          </a:fontRef>
        </p:style>
      </p:cxnSp>
      <p:cxnSp>
        <p:nvCxnSpPr>
          <p:cNvPr id="97" name="Straight Connector 96">
            <a:extLst>
              <a:ext uri="{FF2B5EF4-FFF2-40B4-BE49-F238E27FC236}">
                <a16:creationId xmlns:a16="http://schemas.microsoft.com/office/drawing/2014/main" id="{09719E47-E10F-48DE-8920-4CA2EF7D5F24}"/>
              </a:ext>
            </a:extLst>
          </p:cNvPr>
          <p:cNvCxnSpPr>
            <a:cxnSpLocks/>
          </p:cNvCxnSpPr>
          <p:nvPr/>
        </p:nvCxnSpPr>
        <p:spPr>
          <a:xfrm>
            <a:off x="6321177" y="4451048"/>
            <a:ext cx="425365" cy="0"/>
          </a:xfrm>
          <a:prstGeom prst="line">
            <a:avLst/>
          </a:prstGeom>
          <a:ln w="31750"/>
        </p:spPr>
        <p:style>
          <a:lnRef idx="3">
            <a:schemeClr val="accent1"/>
          </a:lnRef>
          <a:fillRef idx="0">
            <a:schemeClr val="accent1"/>
          </a:fillRef>
          <a:effectRef idx="2">
            <a:schemeClr val="accent1"/>
          </a:effectRef>
          <a:fontRef idx="minor">
            <a:schemeClr val="tx1"/>
          </a:fontRef>
        </p:style>
      </p:cxnSp>
      <p:cxnSp>
        <p:nvCxnSpPr>
          <p:cNvPr id="100" name="Straight Connector 99">
            <a:extLst>
              <a:ext uri="{FF2B5EF4-FFF2-40B4-BE49-F238E27FC236}">
                <a16:creationId xmlns:a16="http://schemas.microsoft.com/office/drawing/2014/main" id="{24121EB0-BAF3-4C47-AACF-FAAF093B7E5B}"/>
              </a:ext>
            </a:extLst>
          </p:cNvPr>
          <p:cNvCxnSpPr>
            <a:cxnSpLocks/>
          </p:cNvCxnSpPr>
          <p:nvPr/>
        </p:nvCxnSpPr>
        <p:spPr>
          <a:xfrm>
            <a:off x="6741552" y="4482363"/>
            <a:ext cx="1205" cy="402136"/>
          </a:xfrm>
          <a:prstGeom prst="line">
            <a:avLst/>
          </a:prstGeom>
          <a:ln w="31750"/>
        </p:spPr>
        <p:style>
          <a:lnRef idx="3">
            <a:schemeClr val="accent1"/>
          </a:lnRef>
          <a:fillRef idx="0">
            <a:schemeClr val="accent1"/>
          </a:fillRef>
          <a:effectRef idx="2">
            <a:schemeClr val="accent1"/>
          </a:effectRef>
          <a:fontRef idx="minor">
            <a:schemeClr val="tx1"/>
          </a:fontRef>
        </p:style>
      </p:cxnSp>
      <p:cxnSp>
        <p:nvCxnSpPr>
          <p:cNvPr id="102" name="Straight Connector 101">
            <a:extLst>
              <a:ext uri="{FF2B5EF4-FFF2-40B4-BE49-F238E27FC236}">
                <a16:creationId xmlns:a16="http://schemas.microsoft.com/office/drawing/2014/main" id="{81312C09-0398-48B7-8003-828C0387A670}"/>
              </a:ext>
            </a:extLst>
          </p:cNvPr>
          <p:cNvCxnSpPr>
            <a:cxnSpLocks/>
          </p:cNvCxnSpPr>
          <p:nvPr/>
        </p:nvCxnSpPr>
        <p:spPr>
          <a:xfrm flipH="1">
            <a:off x="6741552" y="4848669"/>
            <a:ext cx="429150" cy="2178"/>
          </a:xfrm>
          <a:prstGeom prst="line">
            <a:avLst/>
          </a:prstGeom>
          <a:ln w="31750"/>
        </p:spPr>
        <p:style>
          <a:lnRef idx="3">
            <a:schemeClr val="accent1"/>
          </a:lnRef>
          <a:fillRef idx="0">
            <a:schemeClr val="accent1"/>
          </a:fillRef>
          <a:effectRef idx="2">
            <a:schemeClr val="accent1"/>
          </a:effectRef>
          <a:fontRef idx="minor">
            <a:schemeClr val="tx1"/>
          </a:fontRef>
        </p:style>
      </p:cxnSp>
      <p:cxnSp>
        <p:nvCxnSpPr>
          <p:cNvPr id="108" name="Straight Connector 107">
            <a:extLst>
              <a:ext uri="{FF2B5EF4-FFF2-40B4-BE49-F238E27FC236}">
                <a16:creationId xmlns:a16="http://schemas.microsoft.com/office/drawing/2014/main" id="{2EFCD175-92BE-49E6-8411-6EBD307CA21F}"/>
              </a:ext>
            </a:extLst>
          </p:cNvPr>
          <p:cNvCxnSpPr>
            <a:cxnSpLocks/>
          </p:cNvCxnSpPr>
          <p:nvPr/>
        </p:nvCxnSpPr>
        <p:spPr>
          <a:xfrm>
            <a:off x="7173045" y="4850847"/>
            <a:ext cx="1205" cy="402136"/>
          </a:xfrm>
          <a:prstGeom prst="line">
            <a:avLst/>
          </a:prstGeom>
          <a:ln w="31750"/>
        </p:spPr>
        <p:style>
          <a:lnRef idx="3">
            <a:schemeClr val="accent1"/>
          </a:lnRef>
          <a:fillRef idx="0">
            <a:schemeClr val="accent1"/>
          </a:fillRef>
          <a:effectRef idx="2">
            <a:schemeClr val="accent1"/>
          </a:effectRef>
          <a:fontRef idx="minor">
            <a:schemeClr val="tx1"/>
          </a:fontRef>
        </p:style>
      </p:cxnSp>
      <p:cxnSp>
        <p:nvCxnSpPr>
          <p:cNvPr id="110" name="Straight Connector 109">
            <a:extLst>
              <a:ext uri="{FF2B5EF4-FFF2-40B4-BE49-F238E27FC236}">
                <a16:creationId xmlns:a16="http://schemas.microsoft.com/office/drawing/2014/main" id="{5B26B771-9704-4097-B26B-16640F702D6F}"/>
              </a:ext>
            </a:extLst>
          </p:cNvPr>
          <p:cNvCxnSpPr>
            <a:cxnSpLocks/>
          </p:cNvCxnSpPr>
          <p:nvPr/>
        </p:nvCxnSpPr>
        <p:spPr>
          <a:xfrm flipH="1">
            <a:off x="7159728" y="5223517"/>
            <a:ext cx="860926" cy="0"/>
          </a:xfrm>
          <a:prstGeom prst="line">
            <a:avLst/>
          </a:prstGeom>
          <a:ln w="31750"/>
        </p:spPr>
        <p:style>
          <a:lnRef idx="3">
            <a:schemeClr val="accent1"/>
          </a:lnRef>
          <a:fillRef idx="0">
            <a:schemeClr val="accent1"/>
          </a:fillRef>
          <a:effectRef idx="2">
            <a:schemeClr val="accent1"/>
          </a:effectRef>
          <a:fontRef idx="minor">
            <a:schemeClr val="tx1"/>
          </a:fontRef>
        </p:style>
      </p:cxnSp>
      <p:cxnSp>
        <p:nvCxnSpPr>
          <p:cNvPr id="111" name="Straight Connector 110">
            <a:extLst>
              <a:ext uri="{FF2B5EF4-FFF2-40B4-BE49-F238E27FC236}">
                <a16:creationId xmlns:a16="http://schemas.microsoft.com/office/drawing/2014/main" id="{EFF33CF8-4B97-4B51-984A-2E6DFB12CDFF}"/>
              </a:ext>
            </a:extLst>
          </p:cNvPr>
          <p:cNvCxnSpPr>
            <a:cxnSpLocks/>
          </p:cNvCxnSpPr>
          <p:nvPr/>
        </p:nvCxnSpPr>
        <p:spPr>
          <a:xfrm flipH="1">
            <a:off x="6343202" y="4103433"/>
            <a:ext cx="1677452" cy="0"/>
          </a:xfrm>
          <a:prstGeom prst="line">
            <a:avLst/>
          </a:prstGeom>
          <a:ln w="31750"/>
        </p:spPr>
        <p:style>
          <a:lnRef idx="3">
            <a:schemeClr val="accent1"/>
          </a:lnRef>
          <a:fillRef idx="0">
            <a:schemeClr val="accent1"/>
          </a:fillRef>
          <a:effectRef idx="2">
            <a:schemeClr val="accent1"/>
          </a:effectRef>
          <a:fontRef idx="minor">
            <a:schemeClr val="tx1"/>
          </a:fontRef>
        </p:style>
      </p:cxnSp>
      <p:cxnSp>
        <p:nvCxnSpPr>
          <p:cNvPr id="113" name="Straight Connector 112">
            <a:extLst>
              <a:ext uri="{FF2B5EF4-FFF2-40B4-BE49-F238E27FC236}">
                <a16:creationId xmlns:a16="http://schemas.microsoft.com/office/drawing/2014/main" id="{4906C8BD-2360-4E7F-A6EB-DAB841A4F579}"/>
              </a:ext>
            </a:extLst>
          </p:cNvPr>
          <p:cNvCxnSpPr>
            <a:cxnSpLocks/>
          </p:cNvCxnSpPr>
          <p:nvPr/>
        </p:nvCxnSpPr>
        <p:spPr>
          <a:xfrm>
            <a:off x="8046572" y="4080227"/>
            <a:ext cx="1205" cy="1153879"/>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89" name="TextBox 88">
            <a:extLst>
              <a:ext uri="{FF2B5EF4-FFF2-40B4-BE49-F238E27FC236}">
                <a16:creationId xmlns:a16="http://schemas.microsoft.com/office/drawing/2014/main" id="{9506AACB-6863-4E81-8E69-F83BF59A3891}"/>
              </a:ext>
            </a:extLst>
          </p:cNvPr>
          <p:cNvSpPr txBox="1"/>
          <p:nvPr/>
        </p:nvSpPr>
        <p:spPr>
          <a:xfrm>
            <a:off x="5605905" y="3157678"/>
            <a:ext cx="6358472" cy="923330"/>
          </a:xfrm>
          <a:prstGeom prst="rect">
            <a:avLst/>
          </a:prstGeom>
          <a:noFill/>
        </p:spPr>
        <p:txBody>
          <a:bodyPr wrap="none" rtlCol="0">
            <a:spAutoFit/>
          </a:bodyPr>
          <a:lstStyle/>
          <a:p>
            <a:r>
              <a:rPr lang="nb-NO" dirty="0"/>
              <a:t>(*)  Bruk PSIF tankegang, men vurder hendelser helt ned til</a:t>
            </a:r>
          </a:p>
          <a:p>
            <a:r>
              <a:rPr lang="nb-NO" dirty="0"/>
              <a:t>potensiell severity 3. Ingen barrierer kunne stoppet konsekvensen</a:t>
            </a:r>
          </a:p>
          <a:p>
            <a:r>
              <a:rPr lang="nb-NO" dirty="0"/>
              <a:t>i å inntre ved ubetydelige endrede omstendigheter</a:t>
            </a:r>
          </a:p>
        </p:txBody>
      </p:sp>
      <p:sp>
        <p:nvSpPr>
          <p:cNvPr id="90" name="TextBox 89">
            <a:extLst>
              <a:ext uri="{FF2B5EF4-FFF2-40B4-BE49-F238E27FC236}">
                <a16:creationId xmlns:a16="http://schemas.microsoft.com/office/drawing/2014/main" id="{E0836E84-BFCC-427C-B615-431F7A995471}"/>
              </a:ext>
            </a:extLst>
          </p:cNvPr>
          <p:cNvSpPr txBox="1"/>
          <p:nvPr/>
        </p:nvSpPr>
        <p:spPr>
          <a:xfrm>
            <a:off x="8169583" y="4010169"/>
            <a:ext cx="3549690" cy="1477328"/>
          </a:xfrm>
          <a:prstGeom prst="rect">
            <a:avLst/>
          </a:prstGeom>
          <a:noFill/>
        </p:spPr>
        <p:txBody>
          <a:bodyPr wrap="none" rtlCol="0">
            <a:spAutoFit/>
          </a:bodyPr>
          <a:lstStyle/>
          <a:p>
            <a:r>
              <a:rPr lang="nb-NO" dirty="0"/>
              <a:t>Hendelser som under ubetydelige</a:t>
            </a:r>
          </a:p>
          <a:p>
            <a:r>
              <a:rPr lang="nb-NO" dirty="0"/>
              <a:t>endrede betingelser kunne gitt </a:t>
            </a:r>
          </a:p>
          <a:p>
            <a:r>
              <a:rPr lang="nb-NO" dirty="0"/>
              <a:t>konsekvenser med alvorlighetsgrad</a:t>
            </a:r>
          </a:p>
          <a:p>
            <a:r>
              <a:rPr lang="nb-NO" dirty="0"/>
              <a:t>1,2 eller 3 og som er i risiko-område</a:t>
            </a:r>
          </a:p>
          <a:p>
            <a:r>
              <a:rPr lang="nb-NO" dirty="0"/>
              <a:t>rødt skal varsles</a:t>
            </a:r>
          </a:p>
        </p:txBody>
      </p:sp>
      <p:sp>
        <p:nvSpPr>
          <p:cNvPr id="118" name="TextBox 117">
            <a:extLst>
              <a:ext uri="{FF2B5EF4-FFF2-40B4-BE49-F238E27FC236}">
                <a16:creationId xmlns:a16="http://schemas.microsoft.com/office/drawing/2014/main" id="{C0E4672D-53AD-4CC8-8BA9-23AC26D1654C}"/>
              </a:ext>
            </a:extLst>
          </p:cNvPr>
          <p:cNvSpPr txBox="1"/>
          <p:nvPr/>
        </p:nvSpPr>
        <p:spPr>
          <a:xfrm>
            <a:off x="8213903" y="5379647"/>
            <a:ext cx="3770362" cy="646331"/>
          </a:xfrm>
          <a:prstGeom prst="rect">
            <a:avLst/>
          </a:prstGeom>
          <a:noFill/>
        </p:spPr>
        <p:txBody>
          <a:bodyPr wrap="square">
            <a:spAutoFit/>
          </a:bodyPr>
          <a:lstStyle/>
          <a:p>
            <a:r>
              <a:rPr lang="nb-NO" b="1" dirty="0">
                <a:solidFill>
                  <a:srgbClr val="5B5B5B"/>
                </a:solidFill>
                <a:latin typeface="Mercury SSm A"/>
              </a:rPr>
              <a:t>Hvordan varsle/rapportere: Se slide,</a:t>
            </a:r>
          </a:p>
          <a:p>
            <a:r>
              <a:rPr lang="nb-NO" b="1" dirty="0">
                <a:solidFill>
                  <a:srgbClr val="5B5B5B"/>
                </a:solidFill>
                <a:latin typeface="Mercury SSm A"/>
              </a:rPr>
              <a:t>siste side</a:t>
            </a:r>
          </a:p>
        </p:txBody>
      </p:sp>
      <p:sp>
        <p:nvSpPr>
          <p:cNvPr id="99" name="TextBox 98">
            <a:extLst>
              <a:ext uri="{FF2B5EF4-FFF2-40B4-BE49-F238E27FC236}">
                <a16:creationId xmlns:a16="http://schemas.microsoft.com/office/drawing/2014/main" id="{1238E25D-6C2C-48D3-B93A-125319A5EBE3}"/>
              </a:ext>
            </a:extLst>
          </p:cNvPr>
          <p:cNvSpPr txBox="1"/>
          <p:nvPr/>
        </p:nvSpPr>
        <p:spPr>
          <a:xfrm>
            <a:off x="7004213" y="4479337"/>
            <a:ext cx="761747" cy="369332"/>
          </a:xfrm>
          <a:prstGeom prst="rect">
            <a:avLst/>
          </a:prstGeom>
          <a:noFill/>
        </p:spPr>
        <p:txBody>
          <a:bodyPr wrap="none" rtlCol="0">
            <a:spAutoFit/>
          </a:bodyPr>
          <a:lstStyle/>
          <a:p>
            <a:r>
              <a:rPr lang="nb-NO" dirty="0"/>
              <a:t>TIER 1</a:t>
            </a:r>
          </a:p>
        </p:txBody>
      </p:sp>
    </p:spTree>
    <p:extLst>
      <p:ext uri="{BB962C8B-B14F-4D97-AF65-F5344CB8AC3E}">
        <p14:creationId xmlns:p14="http://schemas.microsoft.com/office/powerpoint/2010/main" val="1344385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D8EA8-37A0-412E-B169-795FEC02F100}"/>
              </a:ext>
            </a:extLst>
          </p:cNvPr>
          <p:cNvSpPr>
            <a:spLocks noGrp="1"/>
          </p:cNvSpPr>
          <p:nvPr>
            <p:ph type="title"/>
          </p:nvPr>
        </p:nvSpPr>
        <p:spPr>
          <a:xfrm>
            <a:off x="119337" y="0"/>
            <a:ext cx="10515600" cy="1325563"/>
          </a:xfrm>
        </p:spPr>
        <p:txBody>
          <a:bodyPr/>
          <a:lstStyle/>
          <a:p>
            <a:r>
              <a:rPr lang="nb-NO" dirty="0"/>
              <a:t>Varsling/rapportering</a:t>
            </a:r>
          </a:p>
        </p:txBody>
      </p:sp>
      <p:pic>
        <p:nvPicPr>
          <p:cNvPr id="4" name="Picture 3">
            <a:extLst>
              <a:ext uri="{FF2B5EF4-FFF2-40B4-BE49-F238E27FC236}">
                <a16:creationId xmlns:a16="http://schemas.microsoft.com/office/drawing/2014/main" id="{A5BAEB68-3C71-4A6F-B336-082C2D63F796}"/>
              </a:ext>
            </a:extLst>
          </p:cNvPr>
          <p:cNvPicPr>
            <a:picLocks noChangeAspect="1"/>
          </p:cNvPicPr>
          <p:nvPr/>
        </p:nvPicPr>
        <p:blipFill>
          <a:blip r:embed="rId2"/>
          <a:stretch>
            <a:fillRect/>
          </a:stretch>
        </p:blipFill>
        <p:spPr>
          <a:xfrm>
            <a:off x="119337" y="2024844"/>
            <a:ext cx="7488832" cy="3593735"/>
          </a:xfrm>
          <a:prstGeom prst="rect">
            <a:avLst/>
          </a:prstGeom>
        </p:spPr>
      </p:pic>
      <p:sp>
        <p:nvSpPr>
          <p:cNvPr id="5" name="TextBox 4">
            <a:extLst>
              <a:ext uri="{FF2B5EF4-FFF2-40B4-BE49-F238E27FC236}">
                <a16:creationId xmlns:a16="http://schemas.microsoft.com/office/drawing/2014/main" id="{FB6AAC2B-F887-41F0-9D0B-A7E88968DF28}"/>
              </a:ext>
            </a:extLst>
          </p:cNvPr>
          <p:cNvSpPr txBox="1"/>
          <p:nvPr/>
        </p:nvSpPr>
        <p:spPr>
          <a:xfrm>
            <a:off x="119337" y="1519792"/>
            <a:ext cx="4401974" cy="369332"/>
          </a:xfrm>
          <a:prstGeom prst="rect">
            <a:avLst/>
          </a:prstGeom>
          <a:noFill/>
        </p:spPr>
        <p:txBody>
          <a:bodyPr wrap="none" rtlCol="0">
            <a:spAutoFit/>
          </a:bodyPr>
          <a:lstStyle/>
          <a:p>
            <a:r>
              <a:rPr lang="nb-NO" b="1" dirty="0"/>
              <a:t>Fra DSBs veiledning til storulykkeforskriften:</a:t>
            </a:r>
          </a:p>
        </p:txBody>
      </p:sp>
      <p:pic>
        <p:nvPicPr>
          <p:cNvPr id="7" name="Picture 6">
            <a:extLst>
              <a:ext uri="{FF2B5EF4-FFF2-40B4-BE49-F238E27FC236}">
                <a16:creationId xmlns:a16="http://schemas.microsoft.com/office/drawing/2014/main" id="{6B567B15-A05B-47C5-AED1-60C1D3B72A48}"/>
              </a:ext>
            </a:extLst>
          </p:cNvPr>
          <p:cNvPicPr>
            <a:picLocks noChangeAspect="1"/>
          </p:cNvPicPr>
          <p:nvPr/>
        </p:nvPicPr>
        <p:blipFill>
          <a:blip r:embed="rId3"/>
          <a:stretch>
            <a:fillRect/>
          </a:stretch>
        </p:blipFill>
        <p:spPr>
          <a:xfrm>
            <a:off x="7500664" y="2420888"/>
            <a:ext cx="4571999" cy="2995612"/>
          </a:xfrm>
          <a:prstGeom prst="rect">
            <a:avLst/>
          </a:prstGeom>
        </p:spPr>
      </p:pic>
    </p:spTree>
    <p:extLst>
      <p:ext uri="{BB962C8B-B14F-4D97-AF65-F5344CB8AC3E}">
        <p14:creationId xmlns:p14="http://schemas.microsoft.com/office/powerpoint/2010/main" val="11504868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1E23EF-2AAD-484D-A716-F06E30453A54}"/>
              </a:ext>
            </a:extLst>
          </p:cNvPr>
          <p:cNvSpPr>
            <a:spLocks noGrp="1"/>
          </p:cNvSpPr>
          <p:nvPr>
            <p:ph type="title"/>
          </p:nvPr>
        </p:nvSpPr>
        <p:spPr>
          <a:xfrm>
            <a:off x="213427" y="-182767"/>
            <a:ext cx="10515600" cy="920306"/>
          </a:xfrm>
        </p:spPr>
        <p:txBody>
          <a:bodyPr/>
          <a:lstStyle/>
          <a:p>
            <a:r>
              <a:rPr lang="nb-NO" dirty="0"/>
              <a:t>Farlig stoff – klassifisering</a:t>
            </a:r>
          </a:p>
        </p:txBody>
      </p:sp>
      <p:sp>
        <p:nvSpPr>
          <p:cNvPr id="3" name="TextBox 2">
            <a:extLst>
              <a:ext uri="{FF2B5EF4-FFF2-40B4-BE49-F238E27FC236}">
                <a16:creationId xmlns:a16="http://schemas.microsoft.com/office/drawing/2014/main" id="{7DC58F00-182B-4F4D-827F-BE2A989F1055}"/>
              </a:ext>
            </a:extLst>
          </p:cNvPr>
          <p:cNvSpPr txBox="1"/>
          <p:nvPr/>
        </p:nvSpPr>
        <p:spPr>
          <a:xfrm>
            <a:off x="226053" y="514417"/>
            <a:ext cx="5415200" cy="646331"/>
          </a:xfrm>
          <a:prstGeom prst="rect">
            <a:avLst/>
          </a:prstGeom>
          <a:noFill/>
        </p:spPr>
        <p:txBody>
          <a:bodyPr wrap="none" rtlCol="0">
            <a:spAutoFit/>
          </a:bodyPr>
          <a:lstStyle/>
          <a:p>
            <a:r>
              <a:rPr lang="nb-NO" dirty="0"/>
              <a:t>Fra </a:t>
            </a:r>
            <a:r>
              <a:rPr lang="nb-NO" dirty="0">
                <a:hlinkClick r:id="rId2"/>
              </a:rPr>
              <a:t>DSBs veiledning til forskrift for farlig stoff, vedlegg 1</a:t>
            </a:r>
            <a:r>
              <a:rPr lang="nb-NO" dirty="0"/>
              <a:t>:</a:t>
            </a:r>
          </a:p>
          <a:p>
            <a:endParaRPr lang="nb-NO" dirty="0"/>
          </a:p>
        </p:txBody>
      </p:sp>
      <p:pic>
        <p:nvPicPr>
          <p:cNvPr id="5" name="Picture 4">
            <a:extLst>
              <a:ext uri="{FF2B5EF4-FFF2-40B4-BE49-F238E27FC236}">
                <a16:creationId xmlns:a16="http://schemas.microsoft.com/office/drawing/2014/main" id="{097A12FD-E08E-493D-9DD6-AADACC324FBB}"/>
              </a:ext>
            </a:extLst>
          </p:cNvPr>
          <p:cNvPicPr>
            <a:picLocks noChangeAspect="1"/>
          </p:cNvPicPr>
          <p:nvPr/>
        </p:nvPicPr>
        <p:blipFill>
          <a:blip r:embed="rId3"/>
          <a:stretch>
            <a:fillRect/>
          </a:stretch>
        </p:blipFill>
        <p:spPr>
          <a:xfrm>
            <a:off x="273138" y="898176"/>
            <a:ext cx="6610350" cy="3533775"/>
          </a:xfrm>
          <a:prstGeom prst="rect">
            <a:avLst/>
          </a:prstGeom>
        </p:spPr>
      </p:pic>
      <p:pic>
        <p:nvPicPr>
          <p:cNvPr id="7" name="Picture 6">
            <a:extLst>
              <a:ext uri="{FF2B5EF4-FFF2-40B4-BE49-F238E27FC236}">
                <a16:creationId xmlns:a16="http://schemas.microsoft.com/office/drawing/2014/main" id="{76103BCE-2EB6-4EDB-A70B-BF5DC1702AA5}"/>
              </a:ext>
            </a:extLst>
          </p:cNvPr>
          <p:cNvPicPr>
            <a:picLocks noChangeAspect="1"/>
          </p:cNvPicPr>
          <p:nvPr/>
        </p:nvPicPr>
        <p:blipFill>
          <a:blip r:embed="rId4"/>
          <a:stretch>
            <a:fillRect/>
          </a:stretch>
        </p:blipFill>
        <p:spPr>
          <a:xfrm>
            <a:off x="252811" y="4431951"/>
            <a:ext cx="6629400" cy="2276475"/>
          </a:xfrm>
          <a:prstGeom prst="rect">
            <a:avLst/>
          </a:prstGeom>
        </p:spPr>
      </p:pic>
      <p:pic>
        <p:nvPicPr>
          <p:cNvPr id="11" name="Picture 10">
            <a:extLst>
              <a:ext uri="{FF2B5EF4-FFF2-40B4-BE49-F238E27FC236}">
                <a16:creationId xmlns:a16="http://schemas.microsoft.com/office/drawing/2014/main" id="{9979D797-BD1B-42EB-89D3-06B1052F1BBE}"/>
              </a:ext>
            </a:extLst>
          </p:cNvPr>
          <p:cNvPicPr>
            <a:picLocks noChangeAspect="1"/>
          </p:cNvPicPr>
          <p:nvPr/>
        </p:nvPicPr>
        <p:blipFill>
          <a:blip r:embed="rId5"/>
          <a:stretch>
            <a:fillRect/>
          </a:stretch>
        </p:blipFill>
        <p:spPr>
          <a:xfrm>
            <a:off x="6882211" y="1372235"/>
            <a:ext cx="5309789" cy="4587589"/>
          </a:xfrm>
          <a:prstGeom prst="rect">
            <a:avLst/>
          </a:prstGeom>
        </p:spPr>
      </p:pic>
      <p:pic>
        <p:nvPicPr>
          <p:cNvPr id="13" name="Picture 12">
            <a:extLst>
              <a:ext uri="{FF2B5EF4-FFF2-40B4-BE49-F238E27FC236}">
                <a16:creationId xmlns:a16="http://schemas.microsoft.com/office/drawing/2014/main" id="{63866A7C-D992-4CCB-90DA-5F708206D1DE}"/>
              </a:ext>
            </a:extLst>
          </p:cNvPr>
          <p:cNvPicPr>
            <a:picLocks noChangeAspect="1"/>
          </p:cNvPicPr>
          <p:nvPr/>
        </p:nvPicPr>
        <p:blipFill>
          <a:blip r:embed="rId6"/>
          <a:stretch>
            <a:fillRect/>
          </a:stretch>
        </p:blipFill>
        <p:spPr>
          <a:xfrm>
            <a:off x="6882211" y="1153652"/>
            <a:ext cx="5309789" cy="238125"/>
          </a:xfrm>
          <a:prstGeom prst="rect">
            <a:avLst/>
          </a:prstGeom>
        </p:spPr>
      </p:pic>
      <p:sp>
        <p:nvSpPr>
          <p:cNvPr id="14" name="TextBox 13">
            <a:extLst>
              <a:ext uri="{FF2B5EF4-FFF2-40B4-BE49-F238E27FC236}">
                <a16:creationId xmlns:a16="http://schemas.microsoft.com/office/drawing/2014/main" id="{328D92A5-F43D-4F74-8B6D-607E44AF0BC6}"/>
              </a:ext>
            </a:extLst>
          </p:cNvPr>
          <p:cNvSpPr txBox="1"/>
          <p:nvPr/>
        </p:nvSpPr>
        <p:spPr>
          <a:xfrm>
            <a:off x="7536160" y="6165304"/>
            <a:ext cx="1656031" cy="369332"/>
          </a:xfrm>
          <a:prstGeom prst="rect">
            <a:avLst/>
          </a:prstGeom>
          <a:noFill/>
        </p:spPr>
        <p:txBody>
          <a:bodyPr wrap="none" rtlCol="0">
            <a:spAutoFit/>
          </a:bodyPr>
          <a:lstStyle/>
          <a:p>
            <a:r>
              <a:rPr lang="nb-NO" dirty="0"/>
              <a:t>Forts neste side</a:t>
            </a:r>
          </a:p>
        </p:txBody>
      </p:sp>
    </p:spTree>
    <p:extLst>
      <p:ext uri="{BB962C8B-B14F-4D97-AF65-F5344CB8AC3E}">
        <p14:creationId xmlns:p14="http://schemas.microsoft.com/office/powerpoint/2010/main" val="40203775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3D7A53F-6BE9-47BB-953B-372DB15C7EFD}"/>
              </a:ext>
            </a:extLst>
          </p:cNvPr>
          <p:cNvSpPr>
            <a:spLocks noGrp="1"/>
          </p:cNvSpPr>
          <p:nvPr>
            <p:ph type="title"/>
          </p:nvPr>
        </p:nvSpPr>
        <p:spPr>
          <a:xfrm>
            <a:off x="623392" y="16235"/>
            <a:ext cx="10515600" cy="867631"/>
          </a:xfrm>
        </p:spPr>
        <p:txBody>
          <a:bodyPr/>
          <a:lstStyle/>
          <a:p>
            <a:r>
              <a:rPr lang="nb-NO" dirty="0"/>
              <a:t>Farlig stoff – klassifisering, forts.</a:t>
            </a:r>
          </a:p>
        </p:txBody>
      </p:sp>
      <p:pic>
        <p:nvPicPr>
          <p:cNvPr id="6" name="Picture 5">
            <a:extLst>
              <a:ext uri="{FF2B5EF4-FFF2-40B4-BE49-F238E27FC236}">
                <a16:creationId xmlns:a16="http://schemas.microsoft.com/office/drawing/2014/main" id="{C7A98A77-B188-4EF6-9D3F-D86649A152FF}"/>
              </a:ext>
            </a:extLst>
          </p:cNvPr>
          <p:cNvPicPr>
            <a:picLocks noChangeAspect="1"/>
          </p:cNvPicPr>
          <p:nvPr/>
        </p:nvPicPr>
        <p:blipFill>
          <a:blip r:embed="rId2"/>
          <a:stretch>
            <a:fillRect/>
          </a:stretch>
        </p:blipFill>
        <p:spPr>
          <a:xfrm>
            <a:off x="630077" y="1268760"/>
            <a:ext cx="6610350" cy="2514600"/>
          </a:xfrm>
          <a:prstGeom prst="rect">
            <a:avLst/>
          </a:prstGeom>
        </p:spPr>
      </p:pic>
      <p:pic>
        <p:nvPicPr>
          <p:cNvPr id="8" name="Picture 7">
            <a:extLst>
              <a:ext uri="{FF2B5EF4-FFF2-40B4-BE49-F238E27FC236}">
                <a16:creationId xmlns:a16="http://schemas.microsoft.com/office/drawing/2014/main" id="{76DFDEC7-7BA3-4B23-80F3-A9B5448F30C1}"/>
              </a:ext>
            </a:extLst>
          </p:cNvPr>
          <p:cNvPicPr>
            <a:picLocks noChangeAspect="1"/>
          </p:cNvPicPr>
          <p:nvPr/>
        </p:nvPicPr>
        <p:blipFill>
          <a:blip r:embed="rId3"/>
          <a:stretch>
            <a:fillRect/>
          </a:stretch>
        </p:blipFill>
        <p:spPr>
          <a:xfrm>
            <a:off x="622276" y="988343"/>
            <a:ext cx="6600825" cy="266700"/>
          </a:xfrm>
          <a:prstGeom prst="rect">
            <a:avLst/>
          </a:prstGeom>
        </p:spPr>
      </p:pic>
      <p:pic>
        <p:nvPicPr>
          <p:cNvPr id="10" name="Picture 9">
            <a:extLst>
              <a:ext uri="{FF2B5EF4-FFF2-40B4-BE49-F238E27FC236}">
                <a16:creationId xmlns:a16="http://schemas.microsoft.com/office/drawing/2014/main" id="{4991EEBA-CB19-4269-84B3-D566C23FD525}"/>
              </a:ext>
            </a:extLst>
          </p:cNvPr>
          <p:cNvPicPr>
            <a:picLocks noChangeAspect="1"/>
          </p:cNvPicPr>
          <p:nvPr/>
        </p:nvPicPr>
        <p:blipFill>
          <a:blip r:embed="rId4"/>
          <a:stretch>
            <a:fillRect/>
          </a:stretch>
        </p:blipFill>
        <p:spPr>
          <a:xfrm>
            <a:off x="630077" y="3819525"/>
            <a:ext cx="6610350" cy="3038475"/>
          </a:xfrm>
          <a:prstGeom prst="rect">
            <a:avLst/>
          </a:prstGeom>
        </p:spPr>
      </p:pic>
    </p:spTree>
    <p:extLst>
      <p:ext uri="{BB962C8B-B14F-4D97-AF65-F5344CB8AC3E}">
        <p14:creationId xmlns:p14="http://schemas.microsoft.com/office/powerpoint/2010/main" val="31228052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YMS Document (Portrait)" ma:contentTypeID="0x0101008452B77357CE407492630B5AC5A7E0EB010069A003E576C9EE41862D7F6E2C8210D4" ma:contentTypeVersion="86" ma:contentTypeDescription="This is a YMS Document using a portrait template." ma:contentTypeScope="" ma:versionID="25b4d0219cc84d5b4047bbfe3c54b3b5">
  <xsd:schema xmlns:xsd="http://www.w3.org/2001/XMLSchema" xmlns:xs="http://www.w3.org/2001/XMLSchema" xmlns:p="http://schemas.microsoft.com/office/2006/metadata/properties" xmlns:ns1="http://schemas.microsoft.com/sharepoint/v3" xmlns:ns2="88eb63a8-b495-4068-bc83-a212bb1828a2" xmlns:ns3="009a2248-1bc5-4823-a4cc-a112fd46d800" xmlns:ns4="ef6f3ae6-21f7-442b-8cbd-e7de8225ec52" xmlns:ns5="f55a5c64-ee7a-45c3-8a61-2a5fccd2fe9f" xmlns:ns9="34ec7aef-c827-431b-9f81-2b6fc85e7c3a" xmlns:ns16="87e10885-fc90-419d-b063-93ca34e5acca" xmlns:ns17="c07ea462-aaa2-4230-8650-800586fd6e0c" xmlns:ns18="87369ed8-7398-499d-83ae-9d42e0d3e3dd" xmlns:ns19="394ed8b9-e7ed-4b31-94f1-4960fcc17a1d" xmlns:ns20="9db00453-5af4-4cae-918b-d577b3e25147" xmlns:ns21="92cd3523-8a7e-43d8-8db2-82bba2d9642c" xmlns:ns22="d3423f4c-ca1b-406e-8999-0f2e1bacbbdc" xmlns:ns23="3e7d0fcb-27b1-4f44-bc24-67a17c18ba0d" xmlns:ns24="baa7e6e5-0dd4-48df-aa07-d07d0022d296" xmlns:ns25="6dd6184f-085c-414b-8597-8eabe9167261" xmlns:ns26="f8e6360d-78cc-49d1-aeea-3283394d6409" xmlns:ns27="07a05747-3f5d-4f2f-9bac-2ad93ac0cba2" targetNamespace="http://schemas.microsoft.com/office/2006/metadata/properties" ma:root="true" ma:fieldsID="75f2dc1c98cc031803499eb2b086fa66" ns1:_="" ns2:_="" ns3:_="" ns4:_="" ns5:_="" ns9:_="" ns16:_="" ns17:_="" ns18:_="" ns19:_="" ns20:_="" ns21:_="" ns22:_="" ns23:_="" ns24:_="" ns25:_="" ns26:_="" ns27:_="">
    <xsd:import namespace="http://schemas.microsoft.com/sharepoint/v3"/>
    <xsd:import namespace="88eb63a8-b495-4068-bc83-a212bb1828a2"/>
    <xsd:import namespace="009a2248-1bc5-4823-a4cc-a112fd46d800"/>
    <xsd:import namespace="ef6f3ae6-21f7-442b-8cbd-e7de8225ec52"/>
    <xsd:import namespace="f55a5c64-ee7a-45c3-8a61-2a5fccd2fe9f"/>
    <xsd:import namespace="34ec7aef-c827-431b-9f81-2b6fc85e7c3a"/>
    <xsd:import namespace="87e10885-fc90-419d-b063-93ca34e5acca"/>
    <xsd:import namespace="c07ea462-aaa2-4230-8650-800586fd6e0c"/>
    <xsd:import namespace="87369ed8-7398-499d-83ae-9d42e0d3e3dd"/>
    <xsd:import namespace="394ed8b9-e7ed-4b31-94f1-4960fcc17a1d"/>
    <xsd:import namespace="9db00453-5af4-4cae-918b-d577b3e25147"/>
    <xsd:import namespace="92cd3523-8a7e-43d8-8db2-82bba2d9642c"/>
    <xsd:import namespace="d3423f4c-ca1b-406e-8999-0f2e1bacbbdc"/>
    <xsd:import namespace="3e7d0fcb-27b1-4f44-bc24-67a17c18ba0d"/>
    <xsd:import namespace="baa7e6e5-0dd4-48df-aa07-d07d0022d296"/>
    <xsd:import namespace="6dd6184f-085c-414b-8597-8eabe9167261"/>
    <xsd:import namespace="f8e6360d-78cc-49d1-aeea-3283394d6409"/>
    <xsd:import namespace="07a05747-3f5d-4f2f-9bac-2ad93ac0cba2"/>
    <xsd:element name="properties">
      <xsd:complexType>
        <xsd:sequence>
          <xsd:element name="documentManagement">
            <xsd:complexType>
              <xsd:all>
                <xsd:element ref="ns2:YMSDocumentOfficer"/>
                <xsd:element ref="ns3:DocumentOwner"/>
                <xsd:element ref="ns4:YMSVerifiedBy"/>
                <xsd:element ref="ns5:ApprovedBy"/>
                <xsd:element ref="ns9:Discipline" minOccurs="0"/>
                <xsd:element ref="ns16:TaxKeywordTaxHTField" minOccurs="0"/>
                <xsd:element ref="ns17:YMSValidated" minOccurs="0"/>
                <xsd:element ref="ns18:YMSVerified" minOccurs="0"/>
                <xsd:element ref="ns19:Approved" minOccurs="0"/>
                <xsd:element ref="ns20:NextReviewDate"/>
                <xsd:element ref="ns21:VersionComments" minOccurs="0"/>
                <xsd:element ref="ns22:YMSMailingList" minOccurs="0"/>
                <xsd:element ref="ns23:YMSWorkflowStatus" minOccurs="0"/>
                <xsd:element ref="ns23:YMSWFPublishStatus" minOccurs="0"/>
                <xsd:element ref="ns23:YMSWFFeedbackStatus" minOccurs="0"/>
                <xsd:element ref="ns24:YMSDocumentReferenceID" minOccurs="0"/>
                <xsd:element ref="ns23:YMSDocumentID" minOccurs="0"/>
                <xsd:element ref="ns9:Title_x0020_Document_x0020_Set" minOccurs="0"/>
                <xsd:element ref="ns24:YMSPublishedByFlow" minOccurs="0"/>
                <xsd:element ref="ns25:YMSVersion" minOccurs="0"/>
                <xsd:element ref="ns9:_dlc_DocIdPersistId" minOccurs="0"/>
                <xsd:element ref="ns26:p86715aca52141abbbc72242a6908122" minOccurs="0"/>
                <xsd:element ref="ns26:b03ec9c9fc15465d981edaaba1c2c808" minOccurs="0"/>
                <xsd:element ref="ns9:_dlc_DocIdUrl" minOccurs="0"/>
                <xsd:element ref="ns26:o288efda00fc4076844e479a2058cd7f" minOccurs="0"/>
                <xsd:element ref="ns26:e09cb138fc0f497bb56389e034ed12c0" minOccurs="0"/>
                <xsd:element ref="ns9:_dlc_DocId" minOccurs="0"/>
                <xsd:element ref="ns26:n566aa1c09b948d8b11dba67b383f70a" minOccurs="0"/>
                <xsd:element ref="ns26:l45847b67a134e4a87db9037747dc84f" minOccurs="0"/>
                <xsd:element ref="ns26:of7bed9b6773446bbb8d11896e239967" minOccurs="0"/>
                <xsd:element ref="ns16:TaxCatchAllLabel" minOccurs="0"/>
                <xsd:element ref="ns16:TaxCatchAll" minOccurs="0"/>
                <xsd:element ref="ns1:_dlc_Exempt" minOccurs="0"/>
                <xsd:element ref="ns27:DLCPolicyLabelValue" minOccurs="0"/>
                <xsd:element ref="ns27:DLCPolicyLabelClientValue" minOccurs="0"/>
                <xsd:element ref="ns27:DLCPolicyLabelLock" minOccurs="0"/>
                <xsd:element ref="ns1:DocumentSetDescription" minOccurs="0"/>
                <xsd:element ref="ns27:MediaServiceMetadata" minOccurs="0"/>
                <xsd:element ref="ns27:MediaServiceFastMetadata" minOccurs="0"/>
                <xsd:element ref="ns27:MediaServiceAutoKeyPoints" minOccurs="0"/>
                <xsd:element ref="ns27:MediaServiceKeyPoints" minOccurs="0"/>
                <xsd:element ref="ns26:m6a006d3bc2e488b98d5a60be7da4a85" minOccurs="0"/>
                <xsd:element ref="ns26:a5cdc0369a234aa08bf5ccf7ac490442" minOccurs="0"/>
                <xsd:element ref="ns27:MediaServiceDateTaken" minOccurs="0"/>
                <xsd:element ref="ns27:lcf76f155ced4ddcb4097134ff3c332f" minOccurs="0"/>
                <xsd:element ref="ns27:MediaServiceOCR" minOccurs="0"/>
                <xsd:element ref="ns27:MediaServiceGenerationTime" minOccurs="0"/>
                <xsd:element ref="ns27:MediaServiceEventHashCode" minOccurs="0"/>
                <xsd:element ref="ns27:MediaServiceObjectDetectorVersions" minOccurs="0"/>
                <xsd:element ref="ns27: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dlc_Exempt" ma:index="48" nillable="true" ma:displayName="Exempt from Policy" ma:hidden="true" ma:internalName="_dlc_Exempt" ma:readOnly="true">
      <xsd:simpleType>
        <xsd:restriction base="dms:Unknown"/>
      </xsd:simpleType>
    </xsd:element>
    <xsd:element name="DocumentSetDescription" ma:index="52" nillable="true" ma:displayName="Description" ma:description="A description of the Document Set" ma:internalName="DocumentSet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8eb63a8-b495-4068-bc83-a212bb1828a2" elementFormDefault="qualified">
    <xsd:import namespace="http://schemas.microsoft.com/office/2006/documentManagement/types"/>
    <xsd:import namespace="http://schemas.microsoft.com/office/infopath/2007/PartnerControls"/>
    <xsd:element name="YMSDocumentOfficer" ma:index="2" ma:displayName="Document Officer" ma:description="Yara subject matter expert responsible for the preparation of a document for publication in a timely manner. Responsible for authoring, collecting feedback and editing document before submitting it for approval. This entails quality assurance of the document’s content as well as validation for typography and meta-data to ensure document's qualification. Supervise other people in the document authoring and approval workflows so that the document is prepared and published timely and correctly." ma:internalName="YMSDocumentOfficer"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09a2248-1bc5-4823-a4cc-a112fd46d800" elementFormDefault="qualified">
    <xsd:import namespace="http://schemas.microsoft.com/office/2006/documentManagement/types"/>
    <xsd:import namespace="http://schemas.microsoft.com/office/infopath/2007/PartnerControls"/>
    <xsd:element name="DocumentOwner" ma:index="3" ma:displayName="Document Owner" ma:description="Yara subject matter expert authorized to coordinate implementation of the requirements laid out in the document. Responsible for the document’s content as being &quot;fit for purpose&quot; and in compliance with applicable legal, regulatory and company requirements and specifications as Document Owner in the approval workflow." ma:internalName="DocumentOwner"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f6f3ae6-21f7-442b-8cbd-e7de8225ec52" elementFormDefault="qualified">
    <xsd:import namespace="http://schemas.microsoft.com/office/2006/documentManagement/types"/>
    <xsd:import namespace="http://schemas.microsoft.com/office/infopath/2007/PartnerControls"/>
    <xsd:element name="YMSVerifiedBy" ma:index="4" ma:displayName="Verifier(s)" ma:description="Yara subject matter expert(s) with functional or process responsibilities related to the subject matter of the document. Responsible for securing that the document is feasible to implement." ma:internalName="YMSVerifiedBy"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55a5c64-ee7a-45c3-8a61-2a5fccd2fe9f" elementFormDefault="qualified">
    <xsd:import namespace="http://schemas.microsoft.com/office/2006/documentManagement/types"/>
    <xsd:import namespace="http://schemas.microsoft.com/office/infopath/2007/PartnerControls"/>
    <xsd:element name="ApprovedBy" ma:index="5" ma:displayName="Approver" ma:description="Accountable for the content of the document and the implementation of requirements laid out therein as part of her/his job duties and responsibilities. Has the authorizations required to perform that." ma:internalName="ApprovedBy"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4ec7aef-c827-431b-9f81-2b6fc85e7c3a" elementFormDefault="qualified">
    <xsd:import namespace="http://schemas.microsoft.com/office/2006/documentManagement/types"/>
    <xsd:import namespace="http://schemas.microsoft.com/office/infopath/2007/PartnerControls"/>
    <xsd:element name="Discipline" ma:index="9" nillable="true" ma:displayName="Discipline" ma:format="Dropdown" ma:internalName="Discipline">
      <xsd:simpleType>
        <xsd:restriction base="dms:Choice">
          <xsd:enumeration value="Administration, project management"/>
          <xsd:enumeration value="Contracting and Purchasing"/>
          <xsd:enumeration value="Process"/>
          <xsd:enumeration value="Electrical"/>
          <xsd:enumeration value="Health, Environment, Safety"/>
          <xsd:enumeration value="Geology and Mining"/>
          <xsd:enumeration value="Automation"/>
          <xsd:enumeration value="Mechanical - Static"/>
          <xsd:enumeration value="Piping"/>
          <xsd:enumeration value="Quality"/>
          <xsd:enumeration value="Mechanical - Rotating"/>
          <xsd:enumeration value="Construction and Commissioning"/>
          <xsd:enumeration value="Multi-Discipline"/>
          <xsd:enumeration value="Civil, Structural and Architectural"/>
          <xsd:enumeration value="Research and Development"/>
        </xsd:restriction>
      </xsd:simpleType>
    </xsd:element>
    <xsd:element name="Title_x0020_Document_x0020_Set" ma:index="29" nillable="true" ma:displayName="Title Document Set" ma:indexed="true" ma:internalName="Title_x0020_Document_x0020_Set">
      <xsd:simpleType>
        <xsd:restriction base="dms:Text">
          <xsd:maxLength value="255"/>
        </xsd:restriction>
      </xsd:simpleType>
    </xsd:element>
    <xsd:element name="_dlc_DocIdPersistId" ma:index="32" nillable="true" ma:displayName="Persist ID" ma:description="Keep ID on add." ma:hidden="true" ma:internalName="_dlc_DocIdPersistId" ma:readOnly="true">
      <xsd:simpleType>
        <xsd:restriction base="dms:Boolean"/>
      </xsd:simpleType>
    </xsd:element>
    <xsd:element name="_dlc_DocIdUrl" ma:index="35"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 ma:index="38" nillable="true" ma:displayName="Document ID Value" ma:description="The value of the document ID assigned to this item." ma:indexed="true" ma:internalName="_dlc_DocId"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7e10885-fc90-419d-b063-93ca34e5acca" elementFormDefault="qualified">
    <xsd:import namespace="http://schemas.microsoft.com/office/2006/documentManagement/types"/>
    <xsd:import namespace="http://schemas.microsoft.com/office/infopath/2007/PartnerControls"/>
    <xsd:element name="TaxKeywordTaxHTField" ma:index="17" nillable="true" ma:taxonomy="true" ma:internalName="TaxKeywordTaxHTField" ma:taxonomyFieldName="TaxKeyword" ma:displayName="Enterprise Keywords" ma:fieldId="{23f27201-bee3-471e-b2e7-b64fd8b7ca38}" ma:taxonomyMulti="true" ma:sspId="5533a3b9-b735-45d9-b90a-92a3e579454d" ma:termSetId="00000000-0000-0000-0000-000000000000" ma:anchorId="00000000-0000-0000-0000-000000000000" ma:open="true" ma:isKeyword="true">
      <xsd:complexType>
        <xsd:sequence>
          <xsd:element ref="pc:Terms" minOccurs="0" maxOccurs="1"/>
        </xsd:sequence>
      </xsd:complexType>
    </xsd:element>
    <xsd:element name="TaxCatchAllLabel" ma:index="46" nillable="true" ma:displayName="Taxonomy Catch All Column1" ma:hidden="true" ma:list="{89fd8159-c443-44e9-aba4-402e2923e129}" ma:internalName="TaxCatchAllLabel" ma:readOnly="true" ma:showField="CatchAllDataLabel" ma:web="34ec7aef-c827-431b-9f81-2b6fc85e7c3a">
      <xsd:complexType>
        <xsd:complexContent>
          <xsd:extension base="dms:MultiChoiceLookup">
            <xsd:sequence>
              <xsd:element name="Value" type="dms:Lookup" maxOccurs="unbounded" minOccurs="0" nillable="true"/>
            </xsd:sequence>
          </xsd:extension>
        </xsd:complexContent>
      </xsd:complexType>
    </xsd:element>
    <xsd:element name="TaxCatchAll" ma:index="47" nillable="true" ma:displayName="Taxonomy Catch All Column" ma:hidden="true" ma:list="{89fd8159-c443-44e9-aba4-402e2923e129}" ma:internalName="TaxCatchAll" ma:showField="CatchAllData" ma:web="34ec7aef-c827-431b-9f81-2b6fc85e7c3a">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07ea462-aaa2-4230-8650-800586fd6e0c" elementFormDefault="qualified">
    <xsd:import namespace="http://schemas.microsoft.com/office/2006/documentManagement/types"/>
    <xsd:import namespace="http://schemas.microsoft.com/office/infopath/2007/PartnerControls"/>
    <xsd:element name="YMSValidated" ma:index="18" nillable="true" ma:displayName="Validated" ma:format="DateOnly" ma:hidden="true" ma:internalName="YMSValidat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7369ed8-7398-499d-83ae-9d42e0d3e3dd" elementFormDefault="qualified">
    <xsd:import namespace="http://schemas.microsoft.com/office/2006/documentManagement/types"/>
    <xsd:import namespace="http://schemas.microsoft.com/office/infopath/2007/PartnerControls"/>
    <xsd:element name="YMSVerified" ma:index="19" nillable="true" ma:displayName="Verified" ma:format="DateOnly" ma:hidden="true" ma:internalName="YMSVerifi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394ed8b9-e7ed-4b31-94f1-4960fcc17a1d" elementFormDefault="qualified">
    <xsd:import namespace="http://schemas.microsoft.com/office/2006/documentManagement/types"/>
    <xsd:import namespace="http://schemas.microsoft.com/office/infopath/2007/PartnerControls"/>
    <xsd:element name="Approved" ma:index="20" nillable="true" ma:displayName="Approved" ma:format="DateOnly" ma:internalName="Approv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db00453-5af4-4cae-918b-d577b3e25147" elementFormDefault="qualified">
    <xsd:import namespace="http://schemas.microsoft.com/office/2006/documentManagement/types"/>
    <xsd:import namespace="http://schemas.microsoft.com/office/infopath/2007/PartnerControls"/>
    <xsd:element name="NextReviewDate" ma:index="21" ma:displayName="Next Review Date" ma:format="DateOnly" ma:internalName="NextReviewDate" ma:readOnly="fals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2cd3523-8a7e-43d8-8db2-82bba2d9642c" elementFormDefault="qualified">
    <xsd:import namespace="http://schemas.microsoft.com/office/2006/documentManagement/types"/>
    <xsd:import namespace="http://schemas.microsoft.com/office/infopath/2007/PartnerControls"/>
    <xsd:element name="VersionComments" ma:index="22" nillable="true" ma:displayName="Version Comments" ma:description="Document Officer summary of what has changed since last version." ma:internalName="VersionComment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423f4c-ca1b-406e-8999-0f2e1bacbbdc" elementFormDefault="qualified">
    <xsd:import namespace="http://schemas.microsoft.com/office/2006/documentManagement/types"/>
    <xsd:import namespace="http://schemas.microsoft.com/office/infopath/2007/PartnerControls"/>
    <xsd:element name="YMSMailingList" ma:index="23" nillable="true" ma:displayName="Mailing List" ma:description="Users and/or groups that shall be notified by e-mail when a new document (or a new version) has been published." ma:SearchPeopleOnly="false" ma:SharePointGroup="0" ma:internalName="YMSMailingList"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e7d0fcb-27b1-4f44-bc24-67a17c18ba0d" elementFormDefault="qualified">
    <xsd:import namespace="http://schemas.microsoft.com/office/2006/documentManagement/types"/>
    <xsd:import namespace="http://schemas.microsoft.com/office/infopath/2007/PartnerControls"/>
    <xsd:element name="YMSWorkflowStatus" ma:index="24" nillable="true" ma:displayName="Publish Status" ma:format="Dropdown" ma:hidden="true" ma:internalName="YMSWorkflowStatus" ma:readOnly="false">
      <xsd:simpleType>
        <xsd:restriction base="dms:Choice">
          <xsd:enumeration value="Waiting for Owner"/>
          <xsd:enumeration value="Waiting for Officer"/>
          <xsd:enumeration value="Waiting for Verifiers"/>
          <xsd:enumeration value="Waiting for Approver"/>
        </xsd:restriction>
      </xsd:simpleType>
    </xsd:element>
    <xsd:element name="YMSWFPublishStatus" ma:index="25" nillable="true" ma:displayName="Publish Workflow" ma:default="Not Started" ma:internalName="YMSWFPublishStatus">
      <xsd:simpleType>
        <xsd:restriction base="dms:Text">
          <xsd:maxLength value="255"/>
        </xsd:restriction>
      </xsd:simpleType>
    </xsd:element>
    <xsd:element name="YMSWFFeedbackStatus" ma:index="26" nillable="true" ma:displayName="Feedback Workflow" ma:default="Not Started" ma:internalName="YMSWFFeedbackStatus">
      <xsd:simpleType>
        <xsd:restriction base="dms:Text">
          <xsd:maxLength value="255"/>
        </xsd:restriction>
      </xsd:simpleType>
    </xsd:element>
    <xsd:element name="YMSDocumentID" ma:index="28" nillable="true" ma:displayName="YMS Document ID" ma:internalName="YMSDocument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a7e6e5-0dd4-48df-aa07-d07d0022d296" elementFormDefault="qualified">
    <xsd:import namespace="http://schemas.microsoft.com/office/2006/documentManagement/types"/>
    <xsd:import namespace="http://schemas.microsoft.com/office/infopath/2007/PartnerControls"/>
    <xsd:element name="YMSDocumentReferenceID" ma:index="27" nillable="true" ma:displayName="Document Reference" ma:decimals="0" ma:internalName="YMSDocumentReferenceID">
      <xsd:simpleType>
        <xsd:restriction base="dms:Number"/>
      </xsd:simpleType>
    </xsd:element>
    <xsd:element name="YMSPublishedByFlow" ma:index="30" nillable="true" ma:displayName="Published By Flow" ma:default="0" ma:internalName="YMSPublishedByFlow">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dd6184f-085c-414b-8597-8eabe9167261" elementFormDefault="qualified">
    <xsd:import namespace="http://schemas.microsoft.com/office/2006/documentManagement/types"/>
    <xsd:import namespace="http://schemas.microsoft.com/office/infopath/2007/PartnerControls"/>
    <xsd:element name="YMSVersion" ma:index="31" nillable="true" ma:displayName="YMS Version" ma:internalName="YMSVersion">
      <xsd:simpleType>
        <xsd:restriction base="dms:Text">
          <xsd:maxLength value="10"/>
        </xsd:restriction>
      </xsd:simpleType>
    </xsd:element>
  </xsd:schema>
  <xsd:schema xmlns:xsd="http://www.w3.org/2001/XMLSchema" xmlns:xs="http://www.w3.org/2001/XMLSchema" xmlns:dms="http://schemas.microsoft.com/office/2006/documentManagement/types" xmlns:pc="http://schemas.microsoft.com/office/infopath/2007/PartnerControls" targetNamespace="f8e6360d-78cc-49d1-aeea-3283394d6409" elementFormDefault="qualified">
    <xsd:import namespace="http://schemas.microsoft.com/office/2006/documentManagement/types"/>
    <xsd:import namespace="http://schemas.microsoft.com/office/infopath/2007/PartnerControls"/>
    <xsd:element name="p86715aca52141abbbc72242a6908122" ma:index="33" ma:taxonomy="true" ma:internalName="p86715aca52141abbbc72242a6908122" ma:taxonomyFieldName="YMSOwnedByOrganization" ma:displayName="Owned by Organization" ma:indexed="true" ma:readOnly="false" ma:fieldId="{986715ac-a521-41ab-bbc7-2242a6908122}" ma:sspId="5533a3b9-b735-45d9-b90a-92a3e579454d" ma:termSetId="c1ade087-d0bb-40d3-b615-c1c59b447499" ma:anchorId="00000000-0000-0000-0000-000000000000" ma:open="false" ma:isKeyword="false">
      <xsd:complexType>
        <xsd:sequence>
          <xsd:element ref="pc:Terms" minOccurs="0" maxOccurs="1"/>
        </xsd:sequence>
      </xsd:complexType>
    </xsd:element>
    <xsd:element name="b03ec9c9fc15465d981edaaba1c2c808" ma:index="34" ma:taxonomy="true" ma:internalName="b03ec9c9fc15465d981edaaba1c2c808" ma:taxonomyFieldName="YMSLanguage" ma:displayName="Language" ma:readOnly="false" ma:fieldId="{b03ec9c9-fc15-465d-981e-daaba1c2c808}" ma:sspId="5533a3b9-b735-45d9-b90a-92a3e579454d" ma:termSetId="766e8732-e0db-493c-8a8a-eb81cda117a2" ma:anchorId="00000000-0000-0000-0000-000000000000" ma:open="false" ma:isKeyword="false">
      <xsd:complexType>
        <xsd:sequence>
          <xsd:element ref="pc:Terms" minOccurs="0" maxOccurs="1"/>
        </xsd:sequence>
      </xsd:complexType>
    </xsd:element>
    <xsd:element name="o288efda00fc4076844e479a2058cd7f" ma:index="36" ma:taxonomy="true" ma:internalName="o288efda00fc4076844e479a2058cd7f" ma:taxonomyFieldName="YMSInformationClassification" ma:displayName="Information Classification" ma:readOnly="false" ma:fieldId="{8288efda-00fc-4076-844e-479a2058cd7f}" ma:sspId="5533a3b9-b735-45d9-b90a-92a3e579454d" ma:termSetId="db7c8118-7f54-4ea2-93d8-84458016e64e" ma:anchorId="00000000-0000-0000-0000-000000000000" ma:open="false" ma:isKeyword="false">
      <xsd:complexType>
        <xsd:sequence>
          <xsd:element ref="pc:Terms" minOccurs="0" maxOccurs="1"/>
        </xsd:sequence>
      </xsd:complexType>
    </xsd:element>
    <xsd:element name="e09cb138fc0f497bb56389e034ed12c0" ma:index="37" nillable="true" ma:taxonomy="true" ma:internalName="e09cb138fc0f497bb56389e034ed12c0" ma:taxonomyFieldName="YMSCategory" ma:displayName="Category" ma:fieldId="{e09cb138-fc0f-497b-b563-89e034ed12c0}" ma:taxonomyMulti="true" ma:sspId="5533a3b9-b735-45d9-b90a-92a3e579454d" ma:termSetId="13584718-877e-437a-889c-f5476f3365a6" ma:anchorId="00000000-0000-0000-0000-000000000000" ma:open="false" ma:isKeyword="false">
      <xsd:complexType>
        <xsd:sequence>
          <xsd:element ref="pc:Terms" minOccurs="0" maxOccurs="1"/>
        </xsd:sequence>
      </xsd:complexType>
    </xsd:element>
    <xsd:element name="n566aa1c09b948d8b11dba67b383f70a" ma:index="39" ma:taxonomy="true" ma:internalName="n566aa1c09b948d8b11dba67b383f70a" ma:taxonomyFieldName="YMSRelevantForProcesses" ma:displayName="Relevant for Process" ma:indexed="true" ma:readOnly="false" ma:fieldId="{7566aa1c-09b9-48d8-b11d-ba67b383f70a}" ma:sspId="5533a3b9-b735-45d9-b90a-92a3e579454d" ma:termSetId="6f7e89f7-4d9f-4f09-a13b-e3cdab2383f6" ma:anchorId="00000000-0000-0000-0000-000000000000" ma:open="false" ma:isKeyword="false">
      <xsd:complexType>
        <xsd:sequence>
          <xsd:element ref="pc:Terms" minOccurs="0" maxOccurs="1"/>
        </xsd:sequence>
      </xsd:complexType>
    </xsd:element>
    <xsd:element name="l45847b67a134e4a87db9037747dc84f" ma:index="40" ma:taxonomy="true" ma:internalName="l45847b67a134e4a87db9037747dc84f" ma:taxonomyFieldName="ValidForOrganization" ma:displayName="Valid for Organization(s)" ma:readOnly="false" ma:fieldId="{545847b6-7a13-4e4a-87db-9037747dc84f}" ma:taxonomyMulti="true" ma:sspId="5533a3b9-b735-45d9-b90a-92a3e579454d" ma:termSetId="c1ade087-d0bb-40d3-b615-c1c59b447499" ma:anchorId="00000000-0000-0000-0000-000000000000" ma:open="false" ma:isKeyword="false">
      <xsd:complexType>
        <xsd:sequence>
          <xsd:element ref="pc:Terms" minOccurs="0" maxOccurs="1"/>
        </xsd:sequence>
      </xsd:complexType>
    </xsd:element>
    <xsd:element name="of7bed9b6773446bbb8d11896e239967" ma:index="41" nillable="true" ma:taxonomy="true" ma:internalName="of7bed9b6773446bbb8d11896e239967" ma:taxonomyFieldName="YMSExternalReferences" ma:displayName="External References" ma:fieldId="{8f7bed9b-6773-446b-bb8d-11896e239967}" ma:taxonomyMulti="true" ma:sspId="5533a3b9-b735-45d9-b90a-92a3e579454d" ma:termSetId="dd999b9a-32c8-4410-bcca-b947ab7173c5" ma:anchorId="00000000-0000-0000-0000-000000000000" ma:open="false" ma:isKeyword="false">
      <xsd:complexType>
        <xsd:sequence>
          <xsd:element ref="pc:Terms" minOccurs="0" maxOccurs="1"/>
        </xsd:sequence>
      </xsd:complexType>
    </xsd:element>
    <xsd:element name="m6a006d3bc2e488b98d5a60be7da4a85" ma:index="58" ma:taxonomy="true" ma:internalName="m6a006d3bc2e488b98d5a60be7da4a85" ma:taxonomyFieldName="ValidForFacility" ma:displayName="Valid for Location/Facility" ma:readOnly="false" ma:fieldId="{66a006d3-bc2e-488b-98d5-a60be7da4a85}" ma:taxonomyMulti="true" ma:sspId="5533a3b9-b735-45d9-b90a-92a3e579454d" ma:termSetId="91ebc4ff-ad3e-4408-9bb9-8a666c079ad8" ma:anchorId="00000000-0000-0000-0000-000000000000" ma:open="false" ma:isKeyword="false">
      <xsd:complexType>
        <xsd:sequence>
          <xsd:element ref="pc:Terms" minOccurs="0" maxOccurs="1"/>
        </xsd:sequence>
      </xsd:complexType>
    </xsd:element>
    <xsd:element name="a5cdc0369a234aa08bf5ccf7ac490442" ma:index="59" ma:taxonomy="true" ma:internalName="a5cdc0369a234aa08bf5ccf7ac490442" ma:taxonomyFieldName="DocumentType" ma:displayName="Document Type" ma:indexed="true" ma:readOnly="false" ma:fieldId="{a5cdc036-9a23-4aa0-8bf5-ccf7ac490442}" ma:sspId="5533a3b9-b735-45d9-b90a-92a3e579454d" ma:termSetId="50da62af-6014-4b51-9b7a-de3c108aa5b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7a05747-3f5d-4f2f-9bac-2ad93ac0cba2" elementFormDefault="qualified">
    <xsd:import namespace="http://schemas.microsoft.com/office/2006/documentManagement/types"/>
    <xsd:import namespace="http://schemas.microsoft.com/office/infopath/2007/PartnerControls"/>
    <xsd:element name="DLCPolicyLabelValue" ma:index="49" nillable="true" ma:displayName="Label" ma:description="Stores the current value of the label." ma:internalName="DLCPolicyLabelValue" ma:readOnly="true">
      <xsd:simpleType>
        <xsd:restriction base="dms:Note">
          <xsd:maxLength value="255"/>
        </xsd:restriction>
      </xsd:simpleType>
    </xsd:element>
    <xsd:element name="DLCPolicyLabelClientValue" ma:index="50" nillable="true" ma:displayName="Client Label Value" ma:description="Stores the last label value computed on the client." ma:hidden="true" ma:internalName="DLCPolicyLabelClientValue" ma:readOnly="false">
      <xsd:simpleType>
        <xsd:restriction base="dms:Note"/>
      </xsd:simpleType>
    </xsd:element>
    <xsd:element name="DLCPolicyLabelLock" ma:index="51" nillable="true" ma:displayName="Label Locked" ma:description="Indicates whether the label should be updated when item properties are modified." ma:hidden="true" ma:internalName="DLCPolicyLabelLock" ma:readOnly="false">
      <xsd:simpleType>
        <xsd:restriction base="dms:Text"/>
      </xsd:simpleType>
    </xsd:element>
    <xsd:element name="MediaServiceMetadata" ma:index="53" nillable="true" ma:displayName="MediaServiceMetadata" ma:hidden="true" ma:internalName="MediaServiceMetadata" ma:readOnly="true">
      <xsd:simpleType>
        <xsd:restriction base="dms:Note"/>
      </xsd:simpleType>
    </xsd:element>
    <xsd:element name="MediaServiceFastMetadata" ma:index="54" nillable="true" ma:displayName="MediaServiceFastMetadata" ma:hidden="true" ma:internalName="MediaServiceFastMetadata" ma:readOnly="true">
      <xsd:simpleType>
        <xsd:restriction base="dms:Note"/>
      </xsd:simpleType>
    </xsd:element>
    <xsd:element name="MediaServiceAutoKeyPoints" ma:index="55" nillable="true" ma:displayName="MediaServiceAutoKeyPoints" ma:hidden="true" ma:internalName="MediaServiceAutoKeyPoints" ma:readOnly="true">
      <xsd:simpleType>
        <xsd:restriction base="dms:Note"/>
      </xsd:simpleType>
    </xsd:element>
    <xsd:element name="MediaServiceKeyPoints" ma:index="56" nillable="true" ma:displayName="KeyPoints" ma:internalName="MediaServiceKeyPoints" ma:readOnly="true">
      <xsd:simpleType>
        <xsd:restriction base="dms:Note">
          <xsd:maxLength value="255"/>
        </xsd:restriction>
      </xsd:simpleType>
    </xsd:element>
    <xsd:element name="MediaServiceDateTaken" ma:index="60" nillable="true" ma:displayName="MediaServiceDateTaken" ma:hidden="true" ma:indexed="true" ma:internalName="MediaServiceDateTaken" ma:readOnly="true">
      <xsd:simpleType>
        <xsd:restriction base="dms:Text"/>
      </xsd:simpleType>
    </xsd:element>
    <xsd:element name="lcf76f155ced4ddcb4097134ff3c332f" ma:index="62" nillable="true" ma:taxonomy="true" ma:internalName="lcf76f155ced4ddcb4097134ff3c332f" ma:taxonomyFieldName="MediaServiceImageTags" ma:displayName="Image Tags" ma:readOnly="false" ma:fieldId="{5cf76f15-5ced-4ddc-b409-7134ff3c332f}" ma:taxonomyMulti="true" ma:sspId="5533a3b9-b735-45d9-b90a-92a3e579454d" ma:termSetId="09814cd3-568e-fe90-9814-8d621ff8fb84" ma:anchorId="fba54fb3-c3e1-fe81-a776-ca4b69148c4d" ma:open="true" ma:isKeyword="false">
      <xsd:complexType>
        <xsd:sequence>
          <xsd:element ref="pc:Terms" minOccurs="0" maxOccurs="1"/>
        </xsd:sequence>
      </xsd:complexType>
    </xsd:element>
    <xsd:element name="MediaServiceOCR" ma:index="63" nillable="true" ma:displayName="Extracted Text" ma:internalName="MediaServiceOCR" ma:readOnly="true">
      <xsd:simpleType>
        <xsd:restriction base="dms:Note">
          <xsd:maxLength value="255"/>
        </xsd:restriction>
      </xsd:simpleType>
    </xsd:element>
    <xsd:element name="MediaServiceGenerationTime" ma:index="64" nillable="true" ma:displayName="MediaServiceGenerationTime" ma:hidden="true" ma:internalName="MediaServiceGenerationTime" ma:readOnly="true">
      <xsd:simpleType>
        <xsd:restriction base="dms:Text"/>
      </xsd:simpleType>
    </xsd:element>
    <xsd:element name="MediaServiceEventHashCode" ma:index="65" nillable="true" ma:displayName="MediaServiceEventHashCode" ma:hidden="true" ma:internalName="MediaServiceEventHashCode" ma:readOnly="true">
      <xsd:simpleType>
        <xsd:restriction base="dms:Text"/>
      </xsd:simpleType>
    </xsd:element>
    <xsd:element name="MediaServiceObjectDetectorVersions" ma:index="67" nillable="true" ma:displayName="MediaServiceObjectDetectorVersions" ma:hidden="true" ma:indexed="true" ma:internalName="MediaServiceObjectDetectorVersions" ma:readOnly="true">
      <xsd:simpleType>
        <xsd:restriction base="dms:Text"/>
      </xsd:simpleType>
    </xsd:element>
    <xsd:element name="MediaServiceSearchProperties" ma:index="68"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7" ma:displayName="Content Type"/>
        <xsd:element ref="dc:title"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TaxCatchAll xmlns="87e10885-fc90-419d-b063-93ca34e5acca">
      <Value>5</Value>
      <Value>14</Value>
      <Value>98</Value>
      <Value>46</Value>
      <Value>27</Value>
      <Value>292</Value>
      <Value>41</Value>
      <Value>91</Value>
      <Value>56</Value>
      <Value>20</Value>
    </TaxCatchAll>
    <Approved xmlns="394ed8b9-e7ed-4b31-94f1-4960fcc17a1d">2025-12-15T08:12:26+00:00</Approved>
    <o288efda00fc4076844e479a2058cd7f xmlns="f8e6360d-78cc-49d1-aeea-3283394d6409">
      <Terms xmlns="http://schemas.microsoft.com/office/infopath/2007/PartnerControls">
        <TermInfo xmlns="http://schemas.microsoft.com/office/infopath/2007/PartnerControls">
          <TermName xmlns="http://schemas.microsoft.com/office/infopath/2007/PartnerControls">Internal</TermName>
          <TermId xmlns="http://schemas.microsoft.com/office/infopath/2007/PartnerControls">8d0bf247-e111-4539-9347-43011421bfa3</TermId>
        </TermInfo>
      </Terms>
    </o288efda00fc4076844e479a2058cd7f>
    <YMSVerifiedBy xmlns="ef6f3ae6-21f7-442b-8cbd-e7de8225ec52">
      <UserInfo>
        <DisplayName>i:0#.f|membership|a908380@yara.com</DisplayName>
        <AccountId>40</AccountId>
        <AccountType/>
      </UserInfo>
    </YMSVerifiedBy>
    <NextReviewDate xmlns="9db00453-5af4-4cae-918b-d577b3e25147">2028-12-12T23:00:00+00:00</NextReviewDate>
    <of7bed9b6773446bbb8d11896e239967 xmlns="f8e6360d-78cc-49d1-aeea-3283394d6409">
      <Terms xmlns="http://schemas.microsoft.com/office/infopath/2007/PartnerControls"/>
    </of7bed9b6773446bbb8d11896e239967>
    <YMSPublishedByFlow xmlns="baa7e6e5-0dd4-48df-aa07-d07d0022d296">true</YMSPublishedByFlow>
    <YMSMailingList xmlns="d3423f4c-ca1b-406e-8999-0f2e1bacbbdc">
      <UserInfo>
        <DisplayName/>
        <AccountId xsi:nil="true"/>
        <AccountType/>
      </UserInfo>
    </YMSMailingList>
    <YMSWFFeedbackStatus xmlns="3e7d0fcb-27b1-4f44-bc24-67a17c18ba0d">Not Started</YMSWFFeedbackStatus>
    <m6a006d3bc2e488b98d5a60be7da4a85 xmlns="f8e6360d-78cc-49d1-aeea-3283394d6409">
      <Terms xmlns="http://schemas.microsoft.com/office/infopath/2007/PartnerControls">
        <TermInfo xmlns="http://schemas.microsoft.com/office/infopath/2007/PartnerControls">
          <TermName xmlns="http://schemas.microsoft.com/office/infopath/2007/PartnerControls">Yara Porsgrunn</TermName>
          <TermId xmlns="http://schemas.microsoft.com/office/infopath/2007/PartnerControls">aa03bb2e-ba63-4150-8d2e-7e65deeb8394</TermId>
        </TermInfo>
        <TermInfo xmlns="http://schemas.microsoft.com/office/infopath/2007/PartnerControls">
          <TermName xmlns="http://schemas.microsoft.com/office/infopath/2007/PartnerControls"> YTP Technology</TermName>
          <TermId xmlns="http://schemas.microsoft.com/office/infopath/2007/PartnerControls">8c0a363e-c223-47ce-b629-6e6b291c3509</TermId>
        </TermInfo>
      </Terms>
    </m6a006d3bc2e488b98d5a60be7da4a85>
    <YMSWorkflowStatus xmlns="3e7d0fcb-27b1-4f44-bc24-67a17c18ba0d" xsi:nil="true"/>
    <YMSWFPublishStatus xmlns="3e7d0fcb-27b1-4f44-bc24-67a17c18ba0d">Not Started</YMSWFPublishStatus>
    <YMSDocumentReferenceID xmlns="baa7e6e5-0dd4-48df-aa07-d07d0022d296">4090</YMSDocumentReferenceID>
    <YMSDocumentOfficer xmlns="88eb63a8-b495-4068-bc83-a212bb1828a2">
      <UserInfo>
        <DisplayName>Vidar Jarle Ersnes</DisplayName>
        <AccountId>40</AccountId>
        <AccountType/>
      </UserInfo>
    </YMSDocumentOfficer>
    <YMSValidated xmlns="c07ea462-aaa2-4230-8650-800586fd6e0c">2025-12-15T07:43:59+00:00</YMSValidated>
    <DocumentSetDescription xmlns="http://schemas.microsoft.com/sharepoint/v3" xsi:nil="true"/>
    <p86715aca52141abbbc72242a6908122 xmlns="f8e6360d-78cc-49d1-aeea-3283394d6409">
      <Terms xmlns="http://schemas.microsoft.com/office/infopath/2007/PartnerControls">
        <TermInfo xmlns="http://schemas.microsoft.com/office/infopath/2007/PartnerControls">
          <TermName xmlns="http://schemas.microsoft.com/office/infopath/2007/PartnerControls">Health environment and safety</TermName>
          <TermId xmlns="http://schemas.microsoft.com/office/infopath/2007/PartnerControls">8dbc8ee6-68e3-4838-899f-143527fe0929</TermId>
        </TermInfo>
      </Terms>
    </p86715aca52141abbbc72242a6908122>
    <Title_x0020_Document_x0020_Set xmlns="34ec7aef-c827-431b-9f81-2b6fc85e7c3a">L-201 Håndtering av uønskede hendelser; skader/tilløp/farlige forhold, naboklager og omdømme</Title_x0020_Document_x0020_Set>
    <l45847b67a134e4a87db9037747dc84f xmlns="f8e6360d-78cc-49d1-aeea-3283394d6409">
      <Terms xmlns="http://schemas.microsoft.com/office/infopath/2007/PartnerControls">
        <TermInfo xmlns="http://schemas.microsoft.com/office/infopath/2007/PartnerControls">
          <TermName xmlns="http://schemas.microsoft.com/office/infopath/2007/PartnerControls">Porsgrunn</TermName>
          <TermId xmlns="http://schemas.microsoft.com/office/infopath/2007/PartnerControls">dbda0686-9de9-4c22-b974-b2de0cf7e153</TermId>
        </TermInfo>
        <TermInfo xmlns="http://schemas.microsoft.com/office/infopath/2007/PartnerControls">
          <TermName xmlns="http://schemas.microsoft.com/office/infopath/2007/PartnerControls"> Herøya Nett AS</TermName>
          <TermId xmlns="http://schemas.microsoft.com/office/infopath/2007/PartnerControls">2bfd2663-7f53-449d-8728-24166c5c8483</TermId>
        </TermInfo>
      </Terms>
    </l45847b67a134e4a87db9037747dc84f>
    <DocumentOwner xmlns="009a2248-1bc5-4823-a4cc-a112fd46d800">
      <UserInfo>
        <DisplayName>Vidar Jarle Ersnes</DisplayName>
        <AccountId>40</AccountId>
        <AccountType/>
      </UserInfo>
    </DocumentOwner>
    <b03ec9c9fc15465d981edaaba1c2c808 xmlns="f8e6360d-78cc-49d1-aeea-3283394d6409">
      <Terms xmlns="http://schemas.microsoft.com/office/infopath/2007/PartnerControls">
        <TermInfo xmlns="http://schemas.microsoft.com/office/infopath/2007/PartnerControls">
          <TermName xmlns="http://schemas.microsoft.com/office/infopath/2007/PartnerControls">Norwegian</TermName>
          <TermId xmlns="http://schemas.microsoft.com/office/infopath/2007/PartnerControls">a797c4cb-7e1f-4d1d-aa7c-6dd6501a9c29</TermId>
        </TermInfo>
      </Terms>
    </b03ec9c9fc15465d981edaaba1c2c808>
    <YMSDocumentID xmlns="3e7d0fcb-27b1-4f44-bc24-67a17c18ba0d">YMSProsgrunn-1331260714-4090</YMSDocumentID>
    <YMSVerified xmlns="87369ed8-7398-499d-83ae-9d42e0d3e3dd">2025-12-15T07:46:19+00:00</YMSVerified>
    <YMSVersion xmlns="6dd6184f-085c-414b-8597-8eabe9167261">2.0</YMSVersion>
    <e09cb138fc0f497bb56389e034ed12c0 xmlns="f8e6360d-78cc-49d1-aeea-3283394d6409">
      <Terms xmlns="http://schemas.microsoft.com/office/infopath/2007/PartnerControls">
        <TermInfo xmlns="http://schemas.microsoft.com/office/infopath/2007/PartnerControls">
          <TermName xmlns="http://schemas.microsoft.com/office/infopath/2007/PartnerControls">Emergency management</TermName>
          <TermId xmlns="http://schemas.microsoft.com/office/infopath/2007/PartnerControls">3d2400ac-6ac7-4089-9701-b578cd407842</TermId>
        </TermInfo>
      </Terms>
    </e09cb138fc0f497bb56389e034ed12c0>
    <TaxKeywordTaxHTField xmlns="87e10885-fc90-419d-b063-93ca34e5acca">
      <Terms xmlns="http://schemas.microsoft.com/office/infopath/2007/PartnerControls"/>
    </TaxKeywordTaxHTField>
    <a5cdc0369a234aa08bf5ccf7ac490442 xmlns="f8e6360d-78cc-49d1-aeea-3283394d6409">
      <Terms xmlns="http://schemas.microsoft.com/office/infopath/2007/PartnerControls">
        <TermInfo xmlns="http://schemas.microsoft.com/office/infopath/2007/PartnerControls">
          <TermName xmlns="http://schemas.microsoft.com/office/infopath/2007/PartnerControls">Attachment</TermName>
          <TermId xmlns="http://schemas.microsoft.com/office/infopath/2007/PartnerControls">32f2a6b5-6713-48ab-a192-ee5845d0dd65</TermId>
        </TermInfo>
      </Terms>
    </a5cdc0369a234aa08bf5ccf7ac490442>
    <n566aa1c09b948d8b11dba67b383f70a xmlns="f8e6360d-78cc-49d1-aeea-3283394d6409">
      <Terms xmlns="http://schemas.microsoft.com/office/infopath/2007/PartnerControls">
        <TermInfo xmlns="http://schemas.microsoft.com/office/infopath/2007/PartnerControls">
          <TermName xmlns="http://schemas.microsoft.com/office/infopath/2007/PartnerControls">HESQ</TermName>
          <TermId xmlns="http://schemas.microsoft.com/office/infopath/2007/PartnerControls">5b64083c-34d4-4f70-81ab-5bc706e394e9</TermId>
        </TermInfo>
      </Terms>
    </n566aa1c09b948d8b11dba67b383f70a>
    <ApprovedBy xmlns="f55a5c64-ee7a-45c3-8a61-2a5fccd2fe9f">
      <UserInfo>
        <DisplayName>Vidar Jarle Ersnes</DisplayName>
        <AccountId>40</AccountId>
        <AccountType/>
      </UserInfo>
    </ApprovedBy>
    <VersionComments xmlns="92cd3523-8a7e-43d8-8db2-82bba2d9642c" xsi:nil="true"/>
    <_dlc_DocId xmlns="34ec7aef-c827-431b-9f81-2b6fc85e7c3a">YMSProsgrunn-898939834-3656</_dlc_DocId>
    <_dlc_DocIdUrl xmlns="34ec7aef-c827-431b-9f81-2b6fc85e7c3a">
      <Url>https://yara.sharepoint.com/sites/YMS_Porsgrunn/_layouts/15/DocIdRedir.aspx?ID=YMSProsgrunn-898939834-3656</Url>
      <Description>YMSProsgrunn-898939834-3656</Description>
    </_dlc_DocIdUrl>
    <Discipline xmlns="34ec7aef-c827-431b-9f81-2b6fc85e7c3a" xsi:nil="true"/>
    <DLCPolicyLabelLock xmlns="07a05747-3f5d-4f2f-9bac-2ad93ac0cba2" xsi:nil="true"/>
    <DLCPolicyLabelClientValue xmlns="07a05747-3f5d-4f2f-9bac-2ad93ac0cba2" xsi:nil="true"/>
    <DLCPolicyLabelValue xmlns="07a05747-3f5d-4f2f-9bac-2ad93ac0cba2">2.0</DLCPolicyLabelValue>
    <lcf76f155ced4ddcb4097134ff3c332f xmlns="07a05747-3f5d-4f2f-9bac-2ad93ac0cba2">
      <Terms xmlns="http://schemas.microsoft.com/office/infopath/2007/PartnerControls"/>
    </lcf76f155ced4ddcb4097134ff3c332f>
  </documentManagement>
</p:properties>
</file>

<file path=customXml/item5.xml><?xml version="1.0" encoding="utf-8"?>
<?mso-contentType ?>
<p:Policy xmlns:p="office.server.policy" id="" local="true">
  <p:Name>YMS Document (Portrait)</p:Name>
  <p:Description/>
  <p:Statement/>
  <p:PolicyItems>
    <p:PolicyItem featureId="Microsoft.Office.RecordsManagement.PolicyFeatures.PolicyLabel" staticId="0x0101008452B77357CE407492630B5AC5A7E0EB010069A003E576C9EE41862D7F6E2C8210D4|801092262" UniqueId="8b1f868e-f1a7-4cf7-b036-60aa025f3176">
      <p:Name>Labels</p:Name>
      <p:Description>Generates labels that can be inserted in Microsoft Office documents to ensure that document properties or other important information are included when documents are printed. Labels can also be used to search for documents.</p:Description>
      <p:CustomData>
        <label>
          <segment type="metadata">_UIVersionString</segment>
        </label>
      </p:CustomData>
    </p:PolicyItem>
  </p:PolicyItems>
</p:Policy>
</file>

<file path=customXml/itemProps1.xml><?xml version="1.0" encoding="utf-8"?>
<ds:datastoreItem xmlns:ds="http://schemas.openxmlformats.org/officeDocument/2006/customXml" ds:itemID="{57A7338C-CE1B-4704-8345-E90CC4D5E402}">
  <ds:schemaRefs>
    <ds:schemaRef ds:uri="http://schemas.microsoft.com/sharepoint/v3/contenttype/forms"/>
  </ds:schemaRefs>
</ds:datastoreItem>
</file>

<file path=customXml/itemProps2.xml><?xml version="1.0" encoding="utf-8"?>
<ds:datastoreItem xmlns:ds="http://schemas.openxmlformats.org/officeDocument/2006/customXml" ds:itemID="{7FA0EDAC-CD9E-40F9-9731-F54AFF2692E3}">
  <ds:schemaRefs>
    <ds:schemaRef ds:uri="http://schemas.microsoft.com/sharepoint/events"/>
  </ds:schemaRefs>
</ds:datastoreItem>
</file>

<file path=customXml/itemProps3.xml><?xml version="1.0" encoding="utf-8"?>
<ds:datastoreItem xmlns:ds="http://schemas.openxmlformats.org/officeDocument/2006/customXml" ds:itemID="{158DA483-4C46-4664-9E1E-FDCBACB4A08E}"/>
</file>

<file path=customXml/itemProps4.xml><?xml version="1.0" encoding="utf-8"?>
<ds:datastoreItem xmlns:ds="http://schemas.openxmlformats.org/officeDocument/2006/customXml" ds:itemID="{FF149250-7862-4F47-BC50-B026EFEE36D2}">
  <ds:schemaRefs>
    <ds:schemaRef ds:uri="c07ea462-aaa2-4230-8650-800586fd6e0c"/>
    <ds:schemaRef ds:uri="34ec7aef-c827-431b-9f81-2b6fc85e7c3a"/>
    <ds:schemaRef ds:uri="http://purl.org/dc/dcmitype/"/>
    <ds:schemaRef ds:uri="http://purl.org/dc/terms/"/>
    <ds:schemaRef ds:uri="http://schemas.microsoft.com/office/infopath/2007/PartnerControls"/>
    <ds:schemaRef ds:uri="3e7d0fcb-27b1-4f44-bc24-67a17c18ba0d"/>
    <ds:schemaRef ds:uri="87369ed8-7398-499d-83ae-9d42e0d3e3dd"/>
    <ds:schemaRef ds:uri="http://schemas.microsoft.com/sharepoint/v3"/>
    <ds:schemaRef ds:uri="394ed8b9-e7ed-4b31-94f1-4960fcc17a1d"/>
    <ds:schemaRef ds:uri="baa7e6e5-0dd4-48df-aa07-d07d0022d296"/>
    <ds:schemaRef ds:uri="009a2248-1bc5-4823-a4cc-a112fd46d800"/>
    <ds:schemaRef ds:uri="http://schemas.openxmlformats.org/package/2006/metadata/core-properties"/>
    <ds:schemaRef ds:uri="ef6f3ae6-21f7-442b-8cbd-e7de8225ec52"/>
    <ds:schemaRef ds:uri="a3cebfa3-c9e2-4350-aa03-94f2aa0492f2"/>
    <ds:schemaRef ds:uri="http://schemas.microsoft.com/office/2006/documentManagement/types"/>
    <ds:schemaRef ds:uri="f8e6360d-78cc-49d1-aeea-3283394d6409"/>
    <ds:schemaRef ds:uri="http://purl.org/dc/elements/1.1/"/>
    <ds:schemaRef ds:uri="9db00453-5af4-4cae-918b-d577b3e25147"/>
    <ds:schemaRef ds:uri="http://schemas.microsoft.com/office/2006/metadata/properties"/>
    <ds:schemaRef ds:uri="92cd3523-8a7e-43d8-8db2-82bba2d9642c"/>
    <ds:schemaRef ds:uri="http://www.w3.org/XML/1998/namespace"/>
    <ds:schemaRef ds:uri="6dd6184f-085c-414b-8597-8eabe9167261"/>
    <ds:schemaRef ds:uri="d3423f4c-ca1b-406e-8999-0f2e1bacbbdc"/>
    <ds:schemaRef ds:uri="88eb63a8-b495-4068-bc83-a212bb1828a2"/>
    <ds:schemaRef ds:uri="f55a5c64-ee7a-45c3-8a61-2a5fccd2fe9f"/>
    <ds:schemaRef ds:uri="87e10885-fc90-419d-b063-93ca34e5acca"/>
  </ds:schemaRefs>
</ds:datastoreItem>
</file>

<file path=customXml/itemProps5.xml><?xml version="1.0" encoding="utf-8"?>
<ds:datastoreItem xmlns:ds="http://schemas.openxmlformats.org/officeDocument/2006/customXml" ds:itemID="{DCC93A62-8B1E-4CA1-900D-2BED0443A533}"/>
</file>

<file path=docMetadata/LabelInfo.xml><?xml version="1.0" encoding="utf-8"?>
<clbl:labelList xmlns:clbl="http://schemas.microsoft.com/office/2020/mipLabelMetadata">
  <clbl:label id="{40a6354e-6d04-4730-95c3-6ecb9619f301}" enabled="1" method="Privileged" siteId="{ef8a53ea-1a1c-4189-b792-c832dcaea568}" removed="0"/>
</clbl:labelList>
</file>

<file path=docProps/app.xml><?xml version="1.0" encoding="utf-8"?>
<Properties xmlns="http://schemas.openxmlformats.org/officeDocument/2006/extended-properties" xmlns:vt="http://schemas.openxmlformats.org/officeDocument/2006/docPropsVTypes">
  <TotalTime>455</TotalTime>
  <Words>815</Words>
  <Application>Microsoft Office PowerPoint</Application>
  <PresentationFormat>Widescreen</PresentationFormat>
  <Paragraphs>118</Paragraphs>
  <Slides>7</Slides>
  <Notes>0</Notes>
  <HiddenSlides>0</HiddenSlides>
  <MMClips>0</MMClips>
  <ScaleCrop>false</ScaleCrop>
  <HeadingPairs>
    <vt:vector size="10" baseType="variant">
      <vt:variant>
        <vt:lpstr>Fonts Used</vt:lpstr>
      </vt:variant>
      <vt:variant>
        <vt:i4>5</vt:i4>
      </vt:variant>
      <vt:variant>
        <vt:lpstr>Theme</vt:lpstr>
      </vt:variant>
      <vt:variant>
        <vt:i4>1</vt:i4>
      </vt:variant>
      <vt:variant>
        <vt:lpstr>Links</vt:lpstr>
      </vt:variant>
      <vt:variant>
        <vt:i4>1</vt:i4>
      </vt:variant>
      <vt:variant>
        <vt:lpstr>Embedded OLE Servers</vt:lpstr>
      </vt:variant>
      <vt:variant>
        <vt:i4>1</vt:i4>
      </vt:variant>
      <vt:variant>
        <vt:lpstr>Slide Titles</vt:lpstr>
      </vt:variant>
      <vt:variant>
        <vt:i4>7</vt:i4>
      </vt:variant>
    </vt:vector>
  </HeadingPairs>
  <TitlesOfParts>
    <vt:vector size="15" baseType="lpstr">
      <vt:lpstr>Arial</vt:lpstr>
      <vt:lpstr>Calibri</vt:lpstr>
      <vt:lpstr>Calibri Light</vt:lpstr>
      <vt:lpstr>Mercury SSm A</vt:lpstr>
      <vt:lpstr>Wingdings</vt:lpstr>
      <vt:lpstr>Office Theme</vt:lpstr>
      <vt:lpstr>https://yara.sharepoint.com/sites/YMS_Porsgrunn/maintenance/L-201/Informasjon om rapporteringsplikt av uhell og ulykker med farlig stoff_pdf.pdf</vt:lpstr>
      <vt:lpstr>Acrobat Document</vt:lpstr>
      <vt:lpstr>Rapporteringsplikt til DSB</vt:lpstr>
      <vt:lpstr>Rapporteringsplikt – forts.</vt:lpstr>
      <vt:lpstr>Skal hendelse varsles og rapporteres ihht. forskrift om håndtering av farlig stoff §20 ?</vt:lpstr>
      <vt:lpstr>Skal hendelse rapporteres  i hht. Storulykke forskriften §13 ?</vt:lpstr>
      <vt:lpstr>Varsling/rapportering</vt:lpstr>
      <vt:lpstr>Farlig stoff – klassifisering</vt:lpstr>
      <vt:lpstr>Farlig stoff – klassifisering, forts.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L-201 Håndtering av uønskede hendelser; skader/tilløp/farlige forhold, naboklager og omdømme</dc:title>
  <dc:creator>Geir Thorson Solvi</dc:creator>
  <cp:lastModifiedBy>Vidar Jarle Ersnes</cp:lastModifiedBy>
  <cp:revision>19</cp:revision>
  <dcterms:created xsi:type="dcterms:W3CDTF">2022-09-26T08:44:19Z</dcterms:created>
  <dcterms:modified xsi:type="dcterms:W3CDTF">2025-12-15T08:27:22Z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0x0101008452B77357CE407492630B5AC5A7E0EB010069A003E576C9EE41862D7F6E2C8210D4</vt:lpwstr>
  </property>
  <property fmtid="{D5CDD505-2E9C-101B-9397-08002B2CF9AE}" pid="3" name="MediaServiceImageTags">
    <vt:lpwstr/>
  </property>
  <property fmtid="{D5CDD505-2E9C-101B-9397-08002B2CF9AE}" pid="4" name="_dlc_DocIdItemGuid">
    <vt:lpwstr>f18167be-c2c6-40ec-aae3-608654675a7c</vt:lpwstr>
  </property>
  <property fmtid="{D5CDD505-2E9C-101B-9397-08002B2CF9AE}" pid="5" name="TaxKeyword">
    <vt:lpwstr/>
  </property>
  <property fmtid="{D5CDD505-2E9C-101B-9397-08002B2CF9AE}" pid="6" name="ValidForOrganization">
    <vt:lpwstr>20;#Porsgrunn|dbda0686-9de9-4c22-b974-b2de0cf7e153;#91;# Herøya Nett AS|2bfd2663-7f53-449d-8728-24166c5c8483</vt:lpwstr>
  </property>
  <property fmtid="{D5CDD505-2E9C-101B-9397-08002B2CF9AE}" pid="7" name="YMSExternalReferences">
    <vt:lpwstr/>
  </property>
  <property fmtid="{D5CDD505-2E9C-101B-9397-08002B2CF9AE}" pid="8" name="ValidForFacility">
    <vt:lpwstr>46;#Yara Porsgrunn|aa03bb2e-ba63-4150-8d2e-7e65deeb8394;#98;# YTP Technology|8c0a363e-c223-47ce-b629-6e6b291c3509</vt:lpwstr>
  </property>
  <property fmtid="{D5CDD505-2E9C-101B-9397-08002B2CF9AE}" pid="9" name="YMSInformationClassification">
    <vt:lpwstr>5;#Internal|8d0bf247-e111-4539-9347-43011421bfa3</vt:lpwstr>
  </property>
  <property fmtid="{D5CDD505-2E9C-101B-9397-08002B2CF9AE}" pid="10" name="DocumentType">
    <vt:lpwstr>27;#Attachment|32f2a6b5-6713-48ab-a192-ee5845d0dd65</vt:lpwstr>
  </property>
  <property fmtid="{D5CDD505-2E9C-101B-9397-08002B2CF9AE}" pid="11" name="YMSOwnedByOrganization">
    <vt:lpwstr>56;#Health environment and safety|8dbc8ee6-68e3-4838-899f-143527fe0929</vt:lpwstr>
  </property>
  <property fmtid="{D5CDD505-2E9C-101B-9397-08002B2CF9AE}" pid="12" name="YMSLanguage">
    <vt:lpwstr>14;#Norwegian|a797c4cb-7e1f-4d1d-aa7c-6dd6501a9c29</vt:lpwstr>
  </property>
  <property fmtid="{D5CDD505-2E9C-101B-9397-08002B2CF9AE}" pid="13" name="YMSCategory">
    <vt:lpwstr>292;#Emergency management|3d2400ac-6ac7-4089-9701-b578cd407842</vt:lpwstr>
  </property>
  <property fmtid="{D5CDD505-2E9C-101B-9397-08002B2CF9AE}" pid="14" name="YMSRelevantForProcesses">
    <vt:lpwstr>41;#HESQ|5b64083c-34d4-4f70-81ab-5bc706e394e9</vt:lpwstr>
  </property>
  <property fmtid="{D5CDD505-2E9C-101B-9397-08002B2CF9AE}" pid="15" name="_Level">
    <vt:i4>1</vt:i4>
  </property>
  <property fmtid="{D5CDD505-2E9C-101B-9397-08002B2CF9AE}" pid="16" name="_UIVersion">
    <vt:i4>1024</vt:i4>
  </property>
  <property fmtid="{D5CDD505-2E9C-101B-9397-08002B2CF9AE}" pid="17" name="SharedWithUsers">
    <vt:lpwstr>40;#Vidar Jarle Ersnes</vt:lpwstr>
  </property>
  <property fmtid="{D5CDD505-2E9C-101B-9397-08002B2CF9AE}" pid="18" name="_UIVersionString">
    <vt:lpwstr>2.0</vt:lpwstr>
  </property>
  <property fmtid="{D5CDD505-2E9C-101B-9397-08002B2CF9AE}" pid="19" name="AppEditor">
    <vt:lpwstr>64</vt:lpwstr>
  </property>
</Properties>
</file>