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5" r:id="rId6"/>
  </p:sldMasterIdLst>
  <p:notesMasterIdLst>
    <p:notesMasterId r:id="rId11"/>
  </p:notesMasterIdLst>
  <p:sldIdLst>
    <p:sldId id="261" r:id="rId7"/>
    <p:sldId id="262" r:id="rId8"/>
    <p:sldId id="263" r:id="rId9"/>
    <p:sldId id="264" r:id="rId10"/>
  </p:sldIdLst>
  <p:sldSz cx="6858000" cy="9144000" type="screen4x3"/>
  <p:notesSz cx="6797675" cy="9928225"/>
  <p:custDataLst>
    <p:tags r:id="rId12"/>
  </p:custDataLst>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67DCAB-755F-4458-8D5D-2CF92E4F81E2}" v="11" dt="2024-02-02T08:53:37.8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054" autoAdjust="0"/>
    <p:restoredTop sz="92836" autoAdjust="0"/>
  </p:normalViewPr>
  <p:slideViewPr>
    <p:cSldViewPr>
      <p:cViewPr varScale="1">
        <p:scale>
          <a:sx n="88" d="100"/>
          <a:sy n="88" d="100"/>
        </p:scale>
        <p:origin x="2694" y="102"/>
      </p:cViewPr>
      <p:guideLst>
        <p:guide orient="horz" pos="2880"/>
        <p:guide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dar Jarle Ersnes" userId="5d367b3e-704e-4184-918d-ebe534f4f8fb" providerId="ADAL" clId="{A367DCAB-755F-4458-8D5D-2CF92E4F81E2}"/>
    <pc:docChg chg="custSel modSld">
      <pc:chgData name="Vidar Jarle Ersnes" userId="5d367b3e-704e-4184-918d-ebe534f4f8fb" providerId="ADAL" clId="{A367DCAB-755F-4458-8D5D-2CF92E4F81E2}" dt="2024-02-02T09:11:42.668" v="21" actId="14100"/>
      <pc:docMkLst>
        <pc:docMk/>
      </pc:docMkLst>
      <pc:sldChg chg="addSp delSp modSp mod">
        <pc:chgData name="Vidar Jarle Ersnes" userId="5d367b3e-704e-4184-918d-ebe534f4f8fb" providerId="ADAL" clId="{A367DCAB-755F-4458-8D5D-2CF92E4F81E2}" dt="2024-02-02T09:11:42.668" v="21" actId="14100"/>
        <pc:sldMkLst>
          <pc:docMk/>
          <pc:sldMk cId="3566555192" sldId="261"/>
        </pc:sldMkLst>
        <pc:graphicFrameChg chg="del mod">
          <ac:chgData name="Vidar Jarle Ersnes" userId="5d367b3e-704e-4184-918d-ebe534f4f8fb" providerId="ADAL" clId="{A367DCAB-755F-4458-8D5D-2CF92E4F81E2}" dt="2024-02-02T08:51:36.608" v="7" actId="478"/>
          <ac:graphicFrameMkLst>
            <pc:docMk/>
            <pc:sldMk cId="3566555192" sldId="261"/>
            <ac:graphicFrameMk id="6" creationId="{00000000-0000-0000-0000-000000000000}"/>
          </ac:graphicFrameMkLst>
        </pc:graphicFrameChg>
        <pc:graphicFrameChg chg="add del mod">
          <ac:chgData name="Vidar Jarle Ersnes" userId="5d367b3e-704e-4184-918d-ebe534f4f8fb" providerId="ADAL" clId="{A367DCAB-755F-4458-8D5D-2CF92E4F81E2}" dt="2024-02-02T09:11:13.051" v="12" actId="478"/>
          <ac:graphicFrameMkLst>
            <pc:docMk/>
            <pc:sldMk cId="3566555192" sldId="261"/>
            <ac:graphicFrameMk id="9" creationId="{4795FD2D-D8EC-E665-F3E2-BF1F57D04BF9}"/>
          </ac:graphicFrameMkLst>
        </pc:graphicFrameChg>
        <pc:picChg chg="add mod">
          <ac:chgData name="Vidar Jarle Ersnes" userId="5d367b3e-704e-4184-918d-ebe534f4f8fb" providerId="ADAL" clId="{A367DCAB-755F-4458-8D5D-2CF92E4F81E2}" dt="2024-02-02T09:11:42.668" v="21" actId="14100"/>
          <ac:picMkLst>
            <pc:docMk/>
            <pc:sldMk cId="3566555192" sldId="261"/>
            <ac:picMk id="11" creationId="{80F45DB2-13C9-7921-FFAB-92AE7829BC9F}"/>
          </ac:picMkLst>
        </pc:picChg>
      </pc:sldChg>
    </pc:docChg>
  </pc:docChgLst>
  <pc:docChgLst>
    <pc:chgData name="Vidar Jarle Ersnes" userId="5d367b3e-704e-4184-918d-ebe534f4f8fb" providerId="ADAL" clId="{304A7978-ED4C-4600-B4F4-1BE3F8AC23FA}"/>
    <pc:docChg chg="modSld">
      <pc:chgData name="Vidar Jarle Ersnes" userId="5d367b3e-704e-4184-918d-ebe534f4f8fb" providerId="ADAL" clId="{304A7978-ED4C-4600-B4F4-1BE3F8AC23FA}" dt="2023-06-07T06:42:58.458" v="10" actId="6549"/>
      <pc:docMkLst>
        <pc:docMk/>
      </pc:docMkLst>
      <pc:sldChg chg="modSp">
        <pc:chgData name="Vidar Jarle Ersnes" userId="5d367b3e-704e-4184-918d-ebe534f4f8fb" providerId="ADAL" clId="{304A7978-ED4C-4600-B4F4-1BE3F8AC23FA}" dt="2023-04-12T13:02:29.526" v="8"/>
        <pc:sldMkLst>
          <pc:docMk/>
          <pc:sldMk cId="3566555192" sldId="261"/>
        </pc:sldMkLst>
        <pc:graphicFrameChg chg="mod">
          <ac:chgData name="Vidar Jarle Ersnes" userId="5d367b3e-704e-4184-918d-ebe534f4f8fb" providerId="ADAL" clId="{304A7978-ED4C-4600-B4F4-1BE3F8AC23FA}" dt="2023-04-12T13:02:29.526" v="8"/>
          <ac:graphicFrameMkLst>
            <pc:docMk/>
            <pc:sldMk cId="3566555192" sldId="261"/>
            <ac:graphicFrameMk id="6" creationId="{00000000-0000-0000-0000-000000000000}"/>
          </ac:graphicFrameMkLst>
        </pc:graphicFrameChg>
      </pc:sldChg>
      <pc:sldChg chg="modSp mod">
        <pc:chgData name="Vidar Jarle Ersnes" userId="5d367b3e-704e-4184-918d-ebe534f4f8fb" providerId="ADAL" clId="{304A7978-ED4C-4600-B4F4-1BE3F8AC23FA}" dt="2023-06-07T06:42:58.458" v="10" actId="6549"/>
        <pc:sldMkLst>
          <pc:docMk/>
          <pc:sldMk cId="3166391156" sldId="262"/>
        </pc:sldMkLst>
        <pc:spChg chg="mod">
          <ac:chgData name="Vidar Jarle Ersnes" userId="5d367b3e-704e-4184-918d-ebe534f4f8fb" providerId="ADAL" clId="{304A7978-ED4C-4600-B4F4-1BE3F8AC23FA}" dt="2023-06-07T06:42:58.458" v="10" actId="6549"/>
          <ac:spMkLst>
            <pc:docMk/>
            <pc:sldMk cId="3166391156" sldId="262"/>
            <ac:spMk id="10" creationId="{6498817B-7B43-4EC4-8864-FBFE756F15A5}"/>
          </ac:spMkLst>
        </pc:spChg>
      </pc:sldChg>
    </pc:docChg>
  </pc:docChgLst>
  <pc:docChgLst>
    <pc:chgData name="Geir Thorson Solvi" userId="S::a110290@yara.com::9ec7f88c-4741-4d54-ab22-9bc7efc4a554" providerId="AD" clId="Web-{AAFDB5FA-AAEB-1B33-8F40-3C9E7F329FB9}"/>
    <pc:docChg chg="modSld">
      <pc:chgData name="Geir Thorson Solvi" userId="S::a110290@yara.com::9ec7f88c-4741-4d54-ab22-9bc7efc4a554" providerId="AD" clId="Web-{AAFDB5FA-AAEB-1B33-8F40-3C9E7F329FB9}" dt="2023-06-09T12:08:10.183" v="1"/>
      <pc:docMkLst>
        <pc:docMk/>
      </pc:docMkLst>
      <pc:sldChg chg="modSp">
        <pc:chgData name="Geir Thorson Solvi" userId="S::a110290@yara.com::9ec7f88c-4741-4d54-ab22-9bc7efc4a554" providerId="AD" clId="Web-{AAFDB5FA-AAEB-1B33-8F40-3C9E7F329FB9}" dt="2023-06-09T12:08:10.183" v="1"/>
        <pc:sldMkLst>
          <pc:docMk/>
          <pc:sldMk cId="3166391156" sldId="262"/>
        </pc:sldMkLst>
        <pc:graphicFrameChg chg="mod modGraphic">
          <ac:chgData name="Geir Thorson Solvi" userId="S::a110290@yara.com::9ec7f88c-4741-4d54-ab22-9bc7efc4a554" providerId="AD" clId="Web-{AAFDB5FA-AAEB-1B33-8F40-3C9E7F329FB9}" dt="2023-06-09T12:08:10.183" v="1"/>
          <ac:graphicFrameMkLst>
            <pc:docMk/>
            <pc:sldMk cId="3166391156" sldId="262"/>
            <ac:graphicFrameMk id="8" creationId="{AAE38534-5252-4A66-B1B9-E3D6692875B5}"/>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nb-NO"/>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20466174-D1A9-4949-8B18-A3FE21D0F874}" type="datetimeFigureOut">
              <a:rPr lang="nb-NO" smtClean="0"/>
              <a:t>02.02.2024</a:t>
            </a:fld>
            <a:endParaRPr lang="nb-NO"/>
          </a:p>
        </p:txBody>
      </p:sp>
      <p:sp>
        <p:nvSpPr>
          <p:cNvPr id="4" name="Slide Image Placeholder 3"/>
          <p:cNvSpPr>
            <a:spLocks noGrp="1" noRot="1" noChangeAspect="1"/>
          </p:cNvSpPr>
          <p:nvPr>
            <p:ph type="sldImg" idx="2"/>
          </p:nvPr>
        </p:nvSpPr>
        <p:spPr>
          <a:xfrm>
            <a:off x="2003425" y="744538"/>
            <a:ext cx="2790825" cy="3722687"/>
          </a:xfrm>
          <a:prstGeom prst="rect">
            <a:avLst/>
          </a:prstGeom>
          <a:noFill/>
          <a:ln w="12700">
            <a:solidFill>
              <a:prstClr val="black"/>
            </a:solidFill>
          </a:ln>
        </p:spPr>
        <p:txBody>
          <a:bodyPr vert="horz" lIns="91440" tIns="45720" rIns="91440" bIns="45720" rtlCol="0" anchor="ctr"/>
          <a:lstStyle/>
          <a:p>
            <a:endParaRPr lang="nb-NO"/>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624C3D44-E0DD-4C9F-B9EB-7FB83FFC0F53}" type="slidenum">
              <a:rPr lang="nb-NO" smtClean="0"/>
              <a:t>‹#›</a:t>
            </a:fld>
            <a:endParaRPr lang="nb-NO"/>
          </a:p>
        </p:txBody>
      </p:sp>
    </p:spTree>
    <p:extLst>
      <p:ext uri="{BB962C8B-B14F-4D97-AF65-F5344CB8AC3E}">
        <p14:creationId xmlns:p14="http://schemas.microsoft.com/office/powerpoint/2010/main" val="851905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24C3D44-E0DD-4C9F-B9EB-7FB83FFC0F53}" type="slidenum">
              <a:rPr lang="nb-NO" smtClean="0"/>
              <a:t>1</a:t>
            </a:fld>
            <a:endParaRPr lang="nb-NO"/>
          </a:p>
        </p:txBody>
      </p:sp>
    </p:spTree>
    <p:extLst>
      <p:ext uri="{BB962C8B-B14F-4D97-AF65-F5344CB8AC3E}">
        <p14:creationId xmlns:p14="http://schemas.microsoft.com/office/powerpoint/2010/main" val="3080709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tellysbil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96652" y="2555776"/>
            <a:ext cx="2716437" cy="1824203"/>
          </a:xfrm>
        </p:spPr>
        <p:txBody>
          <a:bodyPr anchor="t">
            <a:noAutofit/>
          </a:bodyPr>
          <a:lstStyle>
            <a:lvl1pPr algn="l">
              <a:defRPr sz="2400">
                <a:solidFill>
                  <a:schemeClr val="bg1"/>
                </a:solidFill>
              </a:defRPr>
            </a:lvl1pPr>
          </a:lstStyle>
          <a:p>
            <a:r>
              <a:rPr lang="nb-NO"/>
              <a:t>Klikk for å redigere tittelstil</a:t>
            </a:r>
            <a:endParaRPr lang="nb-NO" dirty="0"/>
          </a:p>
        </p:txBody>
      </p:sp>
      <p:sp>
        <p:nvSpPr>
          <p:cNvPr id="4" name="Date Placeholder 3"/>
          <p:cNvSpPr>
            <a:spLocks noGrp="1"/>
          </p:cNvSpPr>
          <p:nvPr>
            <p:ph type="dt" sz="half" idx="10"/>
          </p:nvPr>
        </p:nvSpPr>
        <p:spPr/>
        <p:txBody>
          <a:bodyPr/>
          <a:lstStyle>
            <a:lvl1pPr>
              <a:defRPr>
                <a:solidFill>
                  <a:schemeClr val="bg1"/>
                </a:solidFill>
              </a:defRPr>
            </a:lvl1pPr>
          </a:lstStyle>
          <a:p>
            <a:endParaRPr lang="nb-NO"/>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nb-NO"/>
          </a:p>
        </p:txBody>
      </p:sp>
      <p:sp>
        <p:nvSpPr>
          <p:cNvPr id="6" name="Slide Number Placeholder 5"/>
          <p:cNvSpPr>
            <a:spLocks noGrp="1"/>
          </p:cNvSpPr>
          <p:nvPr>
            <p:ph type="sldNum" sz="quarter" idx="12"/>
          </p:nvPr>
        </p:nvSpPr>
        <p:spPr/>
        <p:txBody>
          <a:bodyPr rIns="72000"/>
          <a:lstStyle>
            <a:lvl1pPr>
              <a:defRPr>
                <a:solidFill>
                  <a:schemeClr val="bg1"/>
                </a:solidFill>
              </a:defRPr>
            </a:lvl1pPr>
          </a:lstStyle>
          <a:p>
            <a:fld id="{0CD838A1-36B1-482C-8BFA-C0C63145B508}" type="slidenum">
              <a:rPr lang="nb-NO" smtClean="0"/>
              <a:t>‹#›</a:t>
            </a:fld>
            <a:endParaRPr lang="nb-NO"/>
          </a:p>
        </p:txBody>
      </p:sp>
      <p:sp>
        <p:nvSpPr>
          <p:cNvPr id="7" name="Subtitle 2"/>
          <p:cNvSpPr>
            <a:spLocks noGrp="1"/>
          </p:cNvSpPr>
          <p:nvPr>
            <p:ph type="subTitle" idx="1" hasCustomPrompt="1"/>
          </p:nvPr>
        </p:nvSpPr>
        <p:spPr>
          <a:xfrm>
            <a:off x="296652" y="4572000"/>
            <a:ext cx="2716200" cy="768085"/>
          </a:xfrm>
        </p:spPr>
        <p:txBody>
          <a:bodyPr>
            <a:noAutofit/>
          </a:bodyPr>
          <a:lstStyle>
            <a:lvl1pPr marL="0" indent="0" algn="l">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a:t>
            </a:r>
          </a:p>
          <a:p>
            <a:r>
              <a:rPr lang="en-US" dirty="0"/>
              <a:t>Subtitle</a:t>
            </a:r>
            <a:endParaRPr lang="nb-NO" dirty="0"/>
          </a:p>
        </p:txBody>
      </p:sp>
    </p:spTree>
    <p:extLst>
      <p:ext uri="{BB962C8B-B14F-4D97-AF65-F5344CB8AC3E}">
        <p14:creationId xmlns:p14="http://schemas.microsoft.com/office/powerpoint/2010/main" val="351210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Empt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72078628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179388" indent="-179388">
              <a:buClr>
                <a:schemeClr val="bg2"/>
              </a:buClr>
              <a:buFont typeface="Arial" panose="020B0604020202020204" pitchFamily="34" charset="0"/>
              <a:buChar char="•"/>
              <a:defRPr/>
            </a:lvl1pPr>
            <a:lvl2pPr marL="561600" indent="-180000">
              <a:buClr>
                <a:schemeClr val="bg2"/>
              </a:buClr>
              <a:buFont typeface="Arial" panose="020B0604020202020204" pitchFamily="34" charset="0"/>
              <a:buChar char="•"/>
              <a:defRPr/>
            </a:lvl2pPr>
            <a:lvl3pPr marL="1018800" indent="-180000">
              <a:buClr>
                <a:schemeClr val="bg2"/>
              </a:buClr>
              <a:buFont typeface="Arial" panose="020B0604020202020204" pitchFamily="34" charset="0"/>
              <a:buChar char="•"/>
              <a:defRPr/>
            </a:lvl3pPr>
            <a:lvl4pPr marL="1476000" indent="-180000">
              <a:buClr>
                <a:schemeClr val="bg2"/>
              </a:buClr>
              <a:buFont typeface="Arial" panose="020B0604020202020204" pitchFamily="34" charset="0"/>
              <a:buChar char="•"/>
              <a:defRPr/>
            </a:lvl4pPr>
            <a:lvl5pPr marL="1908000" indent="-180000">
              <a:buClr>
                <a:schemeClr val="bg2"/>
              </a:buClr>
              <a:buFont typeface="Arial" panose="020B0604020202020204" pitchFamily="34" charset="0"/>
              <a:buChar char="•"/>
              <a:defRPr/>
            </a:lvl5pPr>
            <a:lvl6pPr indent="-180000">
              <a:defRPr/>
            </a:lvl6pPr>
            <a:lvl7pPr indent="-180000">
              <a:defRPr/>
            </a:lvl7pPr>
            <a:lvl8pPr indent="-180000">
              <a:defRPr/>
            </a:lvl8pPr>
            <a:lvl9pPr indent="-180000">
              <a:defRPr/>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0CD838A1-36B1-482C-8BFA-C0C63145B508}" type="slidenum">
              <a:rPr lang="nb-NO" smtClean="0"/>
              <a:t>‹#›</a:t>
            </a:fld>
            <a:endParaRPr lang="nb-NO"/>
          </a:p>
        </p:txBody>
      </p:sp>
      <p:sp>
        <p:nvSpPr>
          <p:cNvPr id="2" name="Title 1"/>
          <p:cNvSpPr>
            <a:spLocks noGrp="1"/>
          </p:cNvSpPr>
          <p:nvPr>
            <p:ph type="title" hasCustomPrompt="1"/>
          </p:nvPr>
        </p:nvSpPr>
        <p:spPr/>
        <p:txBody>
          <a:body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Tree>
    <p:extLst>
      <p:ext uri="{BB962C8B-B14F-4D97-AF65-F5344CB8AC3E}">
        <p14:creationId xmlns:p14="http://schemas.microsoft.com/office/powerpoint/2010/main" val="74430374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BC 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0" y="366184"/>
            <a:ext cx="5516370" cy="1037464"/>
          </a:xfrm>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259882126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Content Placeholder 2"/>
          <p:cNvSpPr>
            <a:spLocks noGrp="1"/>
          </p:cNvSpPr>
          <p:nvPr>
            <p:ph sz="half" idx="1"/>
          </p:nvPr>
        </p:nvSpPr>
        <p:spPr>
          <a:xfrm>
            <a:off x="342900" y="1499659"/>
            <a:ext cx="3028950" cy="6668559"/>
          </a:xfrm>
        </p:spPr>
        <p:txBody>
          <a:bodyPr>
            <a:normAutofit/>
          </a:bodyPr>
          <a:lstStyle>
            <a:lvl1pPr>
              <a:buClr>
                <a:schemeClr val="bg2"/>
              </a:buClr>
              <a:defRPr sz="1400">
                <a:latin typeface="+mn-lt"/>
              </a:defRPr>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Content Placeholder 3"/>
          <p:cNvSpPr>
            <a:spLocks noGrp="1"/>
          </p:cNvSpPr>
          <p:nvPr>
            <p:ph sz="half" idx="2"/>
          </p:nvPr>
        </p:nvSpPr>
        <p:spPr>
          <a:xfrm>
            <a:off x="3486150" y="1499659"/>
            <a:ext cx="3028950" cy="6668559"/>
          </a:xfrm>
        </p:spPr>
        <p:txBody>
          <a:bodyPr>
            <a:norm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3655753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SBC 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0" y="366184"/>
            <a:ext cx="5516370" cy="1037464"/>
          </a:xfrm>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Content Placeholder 2"/>
          <p:cNvSpPr>
            <a:spLocks noGrp="1"/>
          </p:cNvSpPr>
          <p:nvPr>
            <p:ph sz="half" idx="1"/>
          </p:nvPr>
        </p:nvSpPr>
        <p:spPr>
          <a:xfrm>
            <a:off x="342900" y="1499659"/>
            <a:ext cx="3028950" cy="6668559"/>
          </a:xfrm>
        </p:spPr>
        <p:txBody>
          <a:bodyPr>
            <a:norm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Content Placeholder 3"/>
          <p:cNvSpPr>
            <a:spLocks noGrp="1"/>
          </p:cNvSpPr>
          <p:nvPr>
            <p:ph sz="half" idx="2"/>
          </p:nvPr>
        </p:nvSpPr>
        <p:spPr>
          <a:xfrm>
            <a:off x="3486150" y="1499659"/>
            <a:ext cx="3028950" cy="6668559"/>
          </a:xfrm>
        </p:spPr>
        <p:txBody>
          <a:bodyPr>
            <a:no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580328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310454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BC 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0" y="366184"/>
            <a:ext cx="5516370" cy="1037464"/>
          </a:xfrm>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3456331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1871964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BC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848828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037464"/>
          </a:xfrm>
          <a:prstGeom prst="rect">
            <a:avLst/>
          </a:prstGeom>
        </p:spPr>
        <p:txBody>
          <a:bodyPr vert="horz" lIns="91440" tIns="45720" rIns="91440" bIns="45720" rtlCol="0" anchor="t">
            <a:noAutofit/>
          </a:body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Text Placeholder 2"/>
          <p:cNvSpPr>
            <a:spLocks noGrp="1"/>
          </p:cNvSpPr>
          <p:nvPr>
            <p:ph type="body" idx="1"/>
          </p:nvPr>
        </p:nvSpPr>
        <p:spPr>
          <a:xfrm>
            <a:off x="342900" y="1499659"/>
            <a:ext cx="6172200" cy="6668559"/>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Date Placeholder 3"/>
          <p:cNvSpPr>
            <a:spLocks noGrp="1"/>
          </p:cNvSpPr>
          <p:nvPr>
            <p:ph type="dt" sz="half" idx="2"/>
          </p:nvPr>
        </p:nvSpPr>
        <p:spPr>
          <a:xfrm>
            <a:off x="5201673" y="8466668"/>
            <a:ext cx="1237227" cy="486833"/>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b-NO"/>
          </a:p>
        </p:txBody>
      </p:sp>
      <p:sp>
        <p:nvSpPr>
          <p:cNvPr id="5" name="Footer Placeholder 4"/>
          <p:cNvSpPr>
            <a:spLocks noGrp="1"/>
          </p:cNvSpPr>
          <p:nvPr>
            <p:ph type="ftr" sz="quarter" idx="3"/>
          </p:nvPr>
        </p:nvSpPr>
        <p:spPr>
          <a:xfrm>
            <a:off x="1944000" y="8466668"/>
            <a:ext cx="32400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Slide Number Placeholder 5"/>
          <p:cNvSpPr>
            <a:spLocks noGrp="1"/>
          </p:cNvSpPr>
          <p:nvPr>
            <p:ph type="sldNum" sz="quarter" idx="4"/>
          </p:nvPr>
        </p:nvSpPr>
        <p:spPr>
          <a:xfrm>
            <a:off x="6453336" y="8466668"/>
            <a:ext cx="395139" cy="486833"/>
          </a:xfrm>
          <a:prstGeom prst="rect">
            <a:avLst/>
          </a:prstGeom>
        </p:spPr>
        <p:txBody>
          <a:bodyPr vert="horz" lIns="0" tIns="45720" rIns="72000" bIns="45720" rtlCol="0" anchor="ctr"/>
          <a:lstStyle>
            <a:lvl1pPr algn="r">
              <a:defRPr sz="1200">
                <a:solidFill>
                  <a:schemeClr val="tx1">
                    <a:tint val="75000"/>
                  </a:schemeClr>
                </a:solidFill>
              </a:defRPr>
            </a:lvl1pPr>
          </a:lstStyle>
          <a:p>
            <a:fld id="{0CD838A1-36B1-482C-8BFA-C0C63145B508}" type="slidenum">
              <a:rPr lang="nb-NO" smtClean="0"/>
              <a:t>‹#›</a:t>
            </a:fld>
            <a:endParaRPr lang="nb-NO"/>
          </a:p>
        </p:txBody>
      </p:sp>
      <p:graphicFrame>
        <p:nvGraphicFramePr>
          <p:cNvPr id="7" name="Object 6" hidden="1"/>
          <p:cNvGraphicFramePr>
            <a:graphicFrameLocks noChangeAspect="1"/>
          </p:cNvGraphicFramePr>
          <p:nvPr>
            <p:custDataLst>
              <p:tags r:id="rId12"/>
            </p:custDataLst>
            <p:extLst>
              <p:ext uri="{D42A27DB-BD31-4B8C-83A1-F6EECF244321}">
                <p14:modId xmlns:p14="http://schemas.microsoft.com/office/powerpoint/2010/main" val="1414380941"/>
              </p:ext>
            </p:extLst>
          </p:nvPr>
        </p:nvGraphicFramePr>
        <p:xfrm>
          <a:off x="1192" y="2119"/>
          <a:ext cx="1190" cy="2116"/>
        </p:xfrm>
        <a:graphic>
          <a:graphicData uri="http://schemas.openxmlformats.org/presentationml/2006/ole">
            <mc:AlternateContent xmlns:mc="http://schemas.openxmlformats.org/markup-compatibility/2006">
              <mc:Choice xmlns:v="urn:schemas-microsoft-com:vml" Requires="v">
                <p:oleObj name="think-cell Slide" r:id="rId14" imgW="270" imgH="270" progId="TCLayout.ActiveDocument.1">
                  <p:embed/>
                </p:oleObj>
              </mc:Choice>
              <mc:Fallback>
                <p:oleObj name="think-cell Slide" r:id="rId14" imgW="270" imgH="270" progId="TCLayout.ActiveDocument.1">
                  <p:embed/>
                  <p:pic>
                    <p:nvPicPr>
                      <p:cNvPr id="7" name="Object 6" hidden="1"/>
                      <p:cNvPicPr/>
                      <p:nvPr/>
                    </p:nvPicPr>
                    <p:blipFill>
                      <a:blip r:embed="rId15"/>
                      <a:stretch>
                        <a:fillRect/>
                      </a:stretch>
                    </p:blipFill>
                    <p:spPr>
                      <a:xfrm>
                        <a:off x="1192" y="2119"/>
                        <a:ext cx="1190" cy="2116"/>
                      </a:xfrm>
                      <a:prstGeom prst="rect">
                        <a:avLst/>
                      </a:prstGeom>
                    </p:spPr>
                  </p:pic>
                </p:oleObj>
              </mc:Fallback>
            </mc:AlternateContent>
          </a:graphicData>
        </a:graphic>
      </p:graphicFrame>
    </p:spTree>
    <p:extLst>
      <p:ext uri="{BB962C8B-B14F-4D97-AF65-F5344CB8AC3E}">
        <p14:creationId xmlns:p14="http://schemas.microsoft.com/office/powerpoint/2010/main" val="3776462763"/>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Lst>
  <p:hf hdr="0"/>
  <p:txStyles>
    <p:titleStyle>
      <a:lvl1pPr algn="l" defTabSz="914400" rtl="0" eaLnBrk="1" latinLnBrk="0" hangingPunct="1">
        <a:spcBef>
          <a:spcPct val="0"/>
        </a:spcBef>
        <a:buNone/>
        <a:defRPr sz="2400" b="1" kern="1200">
          <a:solidFill>
            <a:schemeClr val="bg2"/>
          </a:solidFill>
          <a:latin typeface="+mj-lt"/>
          <a:ea typeface="+mj-ea"/>
          <a:cs typeface="+mj-cs"/>
        </a:defRPr>
      </a:lvl1pPr>
    </p:titleStyle>
    <p:bodyStyle>
      <a:lvl1pPr marL="179388" indent="-179388"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434" y="179512"/>
            <a:ext cx="6443566" cy="461400"/>
          </a:xfrm>
        </p:spPr>
        <p:txBody>
          <a:bodyPr/>
          <a:lstStyle/>
          <a:p>
            <a:pPr algn="ctr"/>
            <a:r>
              <a:rPr lang="nb-NO" dirty="0"/>
              <a:t>Varslingsplan Yara Porsgrunn</a:t>
            </a:r>
          </a:p>
        </p:txBody>
      </p:sp>
      <p:sp>
        <p:nvSpPr>
          <p:cNvPr id="5" name="Slide Number Placeholder 4"/>
          <p:cNvSpPr>
            <a:spLocks noGrp="1"/>
          </p:cNvSpPr>
          <p:nvPr>
            <p:ph type="sldNum" sz="quarter" idx="12"/>
          </p:nvPr>
        </p:nvSpPr>
        <p:spPr/>
        <p:txBody>
          <a:bodyPr/>
          <a:lstStyle/>
          <a:p>
            <a:fld id="{0CD838A1-36B1-482C-8BFA-C0C63145B508}" type="slidenum">
              <a:rPr lang="nb-NO" smtClean="0"/>
              <a:t>1</a:t>
            </a:fld>
            <a:endParaRPr lang="nb-NO"/>
          </a:p>
        </p:txBody>
      </p:sp>
      <p:sp>
        <p:nvSpPr>
          <p:cNvPr id="4" name="TextBox 3"/>
          <p:cNvSpPr txBox="1"/>
          <p:nvPr/>
        </p:nvSpPr>
        <p:spPr>
          <a:xfrm>
            <a:off x="4714026" y="1501001"/>
            <a:ext cx="1950911" cy="1015663"/>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000" dirty="0"/>
              <a:t>Varsling til HIP vaktsentral:</a:t>
            </a:r>
          </a:p>
          <a:p>
            <a:pPr marL="285750" indent="-285750">
              <a:buClr>
                <a:schemeClr val="bg2"/>
              </a:buClr>
              <a:buFontTx/>
              <a:buChar char="-"/>
            </a:pPr>
            <a:r>
              <a:rPr lang="nb-NO" sz="1000" dirty="0"/>
              <a:t>Hvem ringer?</a:t>
            </a:r>
          </a:p>
          <a:p>
            <a:pPr marL="285750" indent="-285750">
              <a:buClr>
                <a:schemeClr val="bg2"/>
              </a:buClr>
              <a:buFontTx/>
              <a:buChar char="-"/>
            </a:pPr>
            <a:r>
              <a:rPr lang="nb-NO" sz="1000" dirty="0"/>
              <a:t>Hva har skjedd?</a:t>
            </a:r>
          </a:p>
          <a:p>
            <a:pPr marL="285750" indent="-285750">
              <a:buClr>
                <a:schemeClr val="bg2"/>
              </a:buClr>
              <a:buFontTx/>
              <a:buChar char="-"/>
            </a:pPr>
            <a:r>
              <a:rPr lang="nb-NO" sz="1000" dirty="0"/>
              <a:t>Hvor har det skjedd?</a:t>
            </a:r>
          </a:p>
          <a:p>
            <a:pPr marL="285750" indent="-285750">
              <a:buClr>
                <a:schemeClr val="bg2"/>
              </a:buClr>
              <a:buFontTx/>
              <a:buChar char="-"/>
            </a:pPr>
            <a:r>
              <a:rPr lang="nb-NO" sz="1000" dirty="0"/>
              <a:t>Hvor skal </a:t>
            </a:r>
            <a:r>
              <a:rPr lang="nb-NO" sz="1000" dirty="0" err="1"/>
              <a:t>Avarn</a:t>
            </a:r>
            <a:r>
              <a:rPr lang="nb-NO" sz="1000" dirty="0"/>
              <a:t> møte?</a:t>
            </a:r>
          </a:p>
          <a:p>
            <a:pPr marL="285750" indent="-285750">
              <a:buClr>
                <a:schemeClr val="bg2"/>
              </a:buClr>
              <a:buFontTx/>
              <a:buChar char="-"/>
            </a:pPr>
            <a:r>
              <a:rPr lang="nb-NO" sz="1000" dirty="0"/>
              <a:t>Status savnede/ personell</a:t>
            </a:r>
          </a:p>
        </p:txBody>
      </p:sp>
      <p:sp>
        <p:nvSpPr>
          <p:cNvPr id="3" name="TextBox 2"/>
          <p:cNvSpPr txBox="1"/>
          <p:nvPr/>
        </p:nvSpPr>
        <p:spPr>
          <a:xfrm rot="16200000">
            <a:off x="-1222071" y="4326527"/>
            <a:ext cx="2985183" cy="307777"/>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a:t>SIKRE    -    VARSLE    -    REDDE</a:t>
            </a:r>
          </a:p>
        </p:txBody>
      </p:sp>
      <p:sp>
        <p:nvSpPr>
          <p:cNvPr id="7" name="TextBox 6"/>
          <p:cNvSpPr txBox="1"/>
          <p:nvPr/>
        </p:nvSpPr>
        <p:spPr>
          <a:xfrm rot="5400000">
            <a:off x="5121291" y="4310100"/>
            <a:ext cx="2952328" cy="307777"/>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a:t>SIKRE    -    VARSLE    -    REDDE</a:t>
            </a:r>
          </a:p>
        </p:txBody>
      </p:sp>
      <p:sp>
        <p:nvSpPr>
          <p:cNvPr id="8" name="TextBox 7"/>
          <p:cNvSpPr txBox="1"/>
          <p:nvPr/>
        </p:nvSpPr>
        <p:spPr>
          <a:xfrm>
            <a:off x="1520788" y="8172400"/>
            <a:ext cx="2952328" cy="307777"/>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a:t>SIKRE    -    VARSLE    -    REDDE</a:t>
            </a:r>
          </a:p>
        </p:txBody>
      </p:sp>
      <p:pic>
        <p:nvPicPr>
          <p:cNvPr id="11" name="Picture 10">
            <a:extLst>
              <a:ext uri="{FF2B5EF4-FFF2-40B4-BE49-F238E27FC236}">
                <a16:creationId xmlns:a16="http://schemas.microsoft.com/office/drawing/2014/main" id="{80F45DB2-13C9-7921-FFAB-92AE7829BC9F}"/>
              </a:ext>
            </a:extLst>
          </p:cNvPr>
          <p:cNvPicPr>
            <a:picLocks noChangeAspect="1"/>
          </p:cNvPicPr>
          <p:nvPr/>
        </p:nvPicPr>
        <p:blipFill>
          <a:blip r:embed="rId3"/>
          <a:stretch>
            <a:fillRect/>
          </a:stretch>
        </p:blipFill>
        <p:spPr>
          <a:xfrm>
            <a:off x="405969" y="1115616"/>
            <a:ext cx="6172021" cy="7056784"/>
          </a:xfrm>
          <a:prstGeom prst="rect">
            <a:avLst/>
          </a:prstGeom>
        </p:spPr>
      </p:pic>
    </p:spTree>
    <p:extLst>
      <p:ext uri="{BB962C8B-B14F-4D97-AF65-F5344CB8AC3E}">
        <p14:creationId xmlns:p14="http://schemas.microsoft.com/office/powerpoint/2010/main" val="3566555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AAE38534-5252-4A66-B1B9-E3D6692875B5}"/>
              </a:ext>
            </a:extLst>
          </p:cNvPr>
          <p:cNvGraphicFramePr>
            <a:graphicFrameLocks noGrp="1"/>
          </p:cNvGraphicFramePr>
          <p:nvPr>
            <p:ph idx="1"/>
            <p:extLst>
              <p:ext uri="{D42A27DB-BD31-4B8C-83A1-F6EECF244321}">
                <p14:modId xmlns:p14="http://schemas.microsoft.com/office/powerpoint/2010/main" val="579827837"/>
              </p:ext>
            </p:extLst>
          </p:nvPr>
        </p:nvGraphicFramePr>
        <p:xfrm>
          <a:off x="342900" y="1500188"/>
          <a:ext cx="5308104" cy="3840480"/>
        </p:xfrm>
        <a:graphic>
          <a:graphicData uri="http://schemas.openxmlformats.org/drawingml/2006/table">
            <a:tbl>
              <a:tblPr firstRow="1" bandRow="1">
                <a:tableStyleId>{5C22544A-7EE6-4342-B048-85BDC9FD1C3A}</a:tableStyleId>
              </a:tblPr>
              <a:tblGrid>
                <a:gridCol w="2366020">
                  <a:extLst>
                    <a:ext uri="{9D8B030D-6E8A-4147-A177-3AD203B41FA5}">
                      <a16:colId xmlns:a16="http://schemas.microsoft.com/office/drawing/2014/main" val="1098073791"/>
                    </a:ext>
                  </a:extLst>
                </a:gridCol>
                <a:gridCol w="1080120">
                  <a:extLst>
                    <a:ext uri="{9D8B030D-6E8A-4147-A177-3AD203B41FA5}">
                      <a16:colId xmlns:a16="http://schemas.microsoft.com/office/drawing/2014/main" val="1676279287"/>
                    </a:ext>
                  </a:extLst>
                </a:gridCol>
                <a:gridCol w="1080120">
                  <a:extLst>
                    <a:ext uri="{9D8B030D-6E8A-4147-A177-3AD203B41FA5}">
                      <a16:colId xmlns:a16="http://schemas.microsoft.com/office/drawing/2014/main" val="3904015696"/>
                    </a:ext>
                  </a:extLst>
                </a:gridCol>
                <a:gridCol w="781844">
                  <a:extLst>
                    <a:ext uri="{9D8B030D-6E8A-4147-A177-3AD203B41FA5}">
                      <a16:colId xmlns:a16="http://schemas.microsoft.com/office/drawing/2014/main" val="2830888574"/>
                    </a:ext>
                  </a:extLst>
                </a:gridCol>
              </a:tblGrid>
              <a:tr h="370840">
                <a:tc>
                  <a:txBody>
                    <a:bodyPr/>
                    <a:lstStyle/>
                    <a:p>
                      <a:r>
                        <a:rPr lang="en-US" sz="1200" dirty="0" err="1"/>
                        <a:t>Hendelser</a:t>
                      </a:r>
                      <a:r>
                        <a:rPr lang="en-US" sz="1200" dirty="0"/>
                        <a:t> </a:t>
                      </a:r>
                      <a:r>
                        <a:rPr lang="en-US" sz="1200" dirty="0" err="1"/>
                        <a:t>som</a:t>
                      </a:r>
                      <a:r>
                        <a:rPr lang="en-US" sz="1200" dirty="0"/>
                        <a:t> </a:t>
                      </a:r>
                      <a:r>
                        <a:rPr lang="en-US" sz="1200" dirty="0" err="1"/>
                        <a:t>skal</a:t>
                      </a:r>
                      <a:r>
                        <a:rPr lang="en-US" sz="1200" dirty="0"/>
                        <a:t> </a:t>
                      </a:r>
                      <a:r>
                        <a:rPr lang="en-US" sz="1200" dirty="0" err="1"/>
                        <a:t>viderevarsles</a:t>
                      </a:r>
                      <a:endParaRPr lang="en-US" sz="1200" dirty="0"/>
                    </a:p>
                  </a:txBody>
                  <a:tcPr/>
                </a:tc>
                <a:tc>
                  <a:txBody>
                    <a:bodyPr/>
                    <a:lstStyle/>
                    <a:p>
                      <a:r>
                        <a:rPr lang="en-US" sz="1200" dirty="0"/>
                        <a:t>Region HESQ </a:t>
                      </a:r>
                      <a:r>
                        <a:rPr lang="en-US" sz="1200"/>
                        <a:t>mngra</a:t>
                      </a:r>
                      <a:endParaRPr lang="en-US" sz="1200" dirty="0"/>
                    </a:p>
                  </a:txBody>
                  <a:tcPr/>
                </a:tc>
                <a:tc>
                  <a:txBody>
                    <a:bodyPr/>
                    <a:lstStyle/>
                    <a:p>
                      <a:r>
                        <a:rPr lang="en-US" sz="1200" dirty="0"/>
                        <a:t>Crisis </a:t>
                      </a:r>
                      <a:r>
                        <a:rPr lang="en-US" sz="1200" dirty="0" err="1"/>
                        <a:t>mngr</a:t>
                      </a:r>
                      <a:r>
                        <a:rPr lang="en-US" sz="1200" dirty="0"/>
                        <a:t> on duty</a:t>
                      </a:r>
                    </a:p>
                  </a:txBody>
                  <a:tcPr/>
                </a:tc>
                <a:tc>
                  <a:txBody>
                    <a:bodyPr/>
                    <a:lstStyle/>
                    <a:p>
                      <a:r>
                        <a:rPr lang="en-US" sz="1200" dirty="0"/>
                        <a:t>Frist</a:t>
                      </a:r>
                    </a:p>
                  </a:txBody>
                  <a:tcPr/>
                </a:tc>
                <a:extLst>
                  <a:ext uri="{0D108BD9-81ED-4DB2-BD59-A6C34878D82A}">
                    <a16:rowId xmlns:a16="http://schemas.microsoft.com/office/drawing/2014/main" val="3643684186"/>
                  </a:ext>
                </a:extLst>
              </a:tr>
              <a:tr h="370840">
                <a:tc>
                  <a:txBody>
                    <a:bodyPr/>
                    <a:lstStyle/>
                    <a:p>
                      <a:r>
                        <a:rPr lang="en-US" sz="1200" dirty="0"/>
                        <a:t>Alle </a:t>
                      </a:r>
                      <a:r>
                        <a:rPr lang="en-US" sz="1200" dirty="0" err="1"/>
                        <a:t>hendelser</a:t>
                      </a:r>
                      <a:r>
                        <a:rPr lang="en-US" sz="1200" dirty="0"/>
                        <a:t> (</a:t>
                      </a:r>
                      <a:r>
                        <a:rPr lang="en-US" sz="1200" dirty="0" err="1"/>
                        <a:t>inkludert</a:t>
                      </a:r>
                      <a:r>
                        <a:rPr lang="en-US" sz="1200" dirty="0"/>
                        <a:t> security og Cyber security </a:t>
                      </a:r>
                      <a:r>
                        <a:rPr lang="en-US" sz="1200" dirty="0" err="1"/>
                        <a:t>hendelser</a:t>
                      </a:r>
                      <a:r>
                        <a:rPr lang="en-US" sz="1200" dirty="0"/>
                        <a:t>) med </a:t>
                      </a:r>
                      <a:r>
                        <a:rPr lang="en-US" sz="1200" dirty="0" err="1"/>
                        <a:t>faktisk</a:t>
                      </a:r>
                      <a:r>
                        <a:rPr lang="en-US" sz="1200" dirty="0"/>
                        <a:t> </a:t>
                      </a:r>
                      <a:r>
                        <a:rPr lang="en-US" sz="1200" dirty="0" err="1"/>
                        <a:t>alvorlighetsgrad</a:t>
                      </a:r>
                      <a:r>
                        <a:rPr lang="en-US" sz="1200" dirty="0"/>
                        <a:t> 1 og 2</a:t>
                      </a:r>
                    </a:p>
                  </a:txBody>
                  <a:tcPr/>
                </a:tc>
                <a:tc>
                  <a:txBody>
                    <a:bodyPr/>
                    <a:lstStyle/>
                    <a:p>
                      <a:pPr algn="ctr"/>
                      <a:r>
                        <a:rPr lang="en-US" sz="1200" dirty="0"/>
                        <a:t>x</a:t>
                      </a:r>
                    </a:p>
                  </a:txBody>
                  <a:tcPr/>
                </a:tc>
                <a:tc>
                  <a:txBody>
                    <a:bodyPr/>
                    <a:lstStyle/>
                    <a:p>
                      <a:pPr algn="ctr"/>
                      <a:r>
                        <a:rPr lang="en-US" sz="1200"/>
                        <a:t>x</a:t>
                      </a:r>
                      <a:r>
                        <a:rPr lang="en-US" sz="1200" baseline="30000"/>
                        <a:t>1</a:t>
                      </a:r>
                      <a:endParaRPr lang="en-US" sz="1200" baseline="30000" dirty="0"/>
                    </a:p>
                  </a:txBody>
                  <a:tcPr/>
                </a:tc>
                <a:tc>
                  <a:txBody>
                    <a:bodyPr/>
                    <a:lstStyle/>
                    <a:p>
                      <a:r>
                        <a:rPr lang="en-US" sz="1200" dirty="0" err="1"/>
                        <a:t>Innen</a:t>
                      </a:r>
                      <a:r>
                        <a:rPr lang="en-US" sz="1200" dirty="0"/>
                        <a:t> 4 timer</a:t>
                      </a:r>
                    </a:p>
                  </a:txBody>
                  <a:tcPr/>
                </a:tc>
                <a:extLst>
                  <a:ext uri="{0D108BD9-81ED-4DB2-BD59-A6C34878D82A}">
                    <a16:rowId xmlns:a16="http://schemas.microsoft.com/office/drawing/2014/main" val="2670085715"/>
                  </a:ext>
                </a:extLst>
              </a:tr>
              <a:tr h="370840">
                <a:tc>
                  <a:txBody>
                    <a:bodyPr/>
                    <a:lstStyle/>
                    <a:p>
                      <a:r>
                        <a:rPr lang="en-US" sz="1200" dirty="0" err="1"/>
                        <a:t>Personskader</a:t>
                      </a:r>
                      <a:r>
                        <a:rPr lang="en-US" sz="1200" dirty="0"/>
                        <a:t> med </a:t>
                      </a:r>
                      <a:r>
                        <a:rPr lang="en-US" sz="1200" dirty="0" err="1"/>
                        <a:t>faktisk</a:t>
                      </a:r>
                      <a:r>
                        <a:rPr lang="en-US" sz="1200" dirty="0"/>
                        <a:t> </a:t>
                      </a:r>
                      <a:r>
                        <a:rPr lang="en-US" sz="1200" dirty="0" err="1"/>
                        <a:t>alvorlighetsgrad</a:t>
                      </a:r>
                      <a:r>
                        <a:rPr lang="en-US" sz="1200" dirty="0"/>
                        <a:t> 3 og 4</a:t>
                      </a:r>
                    </a:p>
                  </a:txBody>
                  <a:tcPr/>
                </a:tc>
                <a:tc>
                  <a:txBody>
                    <a:bodyPr/>
                    <a:lstStyle/>
                    <a:p>
                      <a:pPr algn="ctr"/>
                      <a:r>
                        <a:rPr lang="en-US" sz="1200"/>
                        <a:t>x</a:t>
                      </a:r>
                      <a:r>
                        <a:rPr lang="en-US" sz="1200" baseline="30000"/>
                        <a:t>2</a:t>
                      </a:r>
                      <a:endParaRPr lang="en-US" sz="1200" baseline="30000" dirty="0"/>
                    </a:p>
                  </a:txBody>
                  <a:tcPr/>
                </a:tc>
                <a:tc>
                  <a:txBody>
                    <a:bodyPr/>
                    <a:lstStyle/>
                    <a:p>
                      <a:pPr algn="ctr"/>
                      <a:endParaRPr lang="en-US" sz="1200" dirty="0"/>
                    </a:p>
                  </a:txBody>
                  <a:tcPr/>
                </a:tc>
                <a:tc>
                  <a:txBody>
                    <a:bodyPr/>
                    <a:lstStyle/>
                    <a:p>
                      <a:r>
                        <a:rPr lang="en-US" sz="1200" dirty="0" err="1"/>
                        <a:t>Innen</a:t>
                      </a:r>
                      <a:r>
                        <a:rPr lang="en-US" sz="1200" dirty="0"/>
                        <a:t> 24 timer</a:t>
                      </a:r>
                    </a:p>
                  </a:txBody>
                  <a:tcPr/>
                </a:tc>
                <a:extLst>
                  <a:ext uri="{0D108BD9-81ED-4DB2-BD59-A6C34878D82A}">
                    <a16:rowId xmlns:a16="http://schemas.microsoft.com/office/drawing/2014/main" val="1231742136"/>
                  </a:ext>
                </a:extLst>
              </a:tr>
              <a:tr h="370840">
                <a:tc>
                  <a:txBody>
                    <a:bodyPr/>
                    <a:lstStyle/>
                    <a:p>
                      <a:r>
                        <a:rPr lang="en-US" sz="1200" dirty="0" err="1"/>
                        <a:t>Miljøhendelser</a:t>
                      </a:r>
                      <a:r>
                        <a:rPr lang="en-US" sz="1200" dirty="0"/>
                        <a:t> med </a:t>
                      </a:r>
                      <a:r>
                        <a:rPr lang="en-US" sz="1200" dirty="0" err="1"/>
                        <a:t>faktisk</a:t>
                      </a:r>
                      <a:r>
                        <a:rPr lang="en-US" sz="1200" dirty="0"/>
                        <a:t> </a:t>
                      </a:r>
                      <a:r>
                        <a:rPr lang="en-US" sz="1200" dirty="0" err="1"/>
                        <a:t>alvorlighetsgrad</a:t>
                      </a:r>
                      <a:r>
                        <a:rPr lang="en-US" sz="1200" dirty="0"/>
                        <a:t> 3</a:t>
                      </a:r>
                    </a:p>
                  </a:txBody>
                  <a:tcPr/>
                </a:tc>
                <a:tc>
                  <a:txBody>
                    <a:bodyPr/>
                    <a:lstStyle/>
                    <a:p>
                      <a:pPr algn="ctr"/>
                      <a:r>
                        <a:rPr lang="en-US" sz="1200"/>
                        <a:t>x</a:t>
                      </a:r>
                      <a:r>
                        <a:rPr lang="en-US" sz="1200" baseline="30000"/>
                        <a:t>2</a:t>
                      </a:r>
                      <a:endParaRPr lang="en-US" sz="1200" dirty="0"/>
                    </a:p>
                  </a:txBody>
                  <a:tcPr/>
                </a:tc>
                <a:tc>
                  <a:txBody>
                    <a:bodyPr/>
                    <a:lstStyle/>
                    <a:p>
                      <a:pPr algn="ct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t>Innen</a:t>
                      </a:r>
                      <a:r>
                        <a:rPr lang="en-US" sz="1200" dirty="0"/>
                        <a:t> 24 timer</a:t>
                      </a:r>
                    </a:p>
                    <a:p>
                      <a:endParaRPr lang="en-US" sz="1200" dirty="0"/>
                    </a:p>
                  </a:txBody>
                  <a:tcPr/>
                </a:tc>
                <a:extLst>
                  <a:ext uri="{0D108BD9-81ED-4DB2-BD59-A6C34878D82A}">
                    <a16:rowId xmlns:a16="http://schemas.microsoft.com/office/drawing/2014/main" val="805447131"/>
                  </a:ext>
                </a:extLst>
              </a:tr>
              <a:tr h="370840">
                <a:tc>
                  <a:txBody>
                    <a:bodyPr/>
                    <a:lstStyle/>
                    <a:p>
                      <a:r>
                        <a:rPr lang="en-US" sz="1200" dirty="0" err="1"/>
                        <a:t>Prosessikkerhets-hendelser</a:t>
                      </a:r>
                      <a:r>
                        <a:rPr lang="en-US" sz="1200" dirty="0"/>
                        <a:t> med </a:t>
                      </a:r>
                      <a:r>
                        <a:rPr lang="en-US" sz="1200" dirty="0" err="1"/>
                        <a:t>faktisk</a:t>
                      </a:r>
                      <a:r>
                        <a:rPr lang="en-US" sz="1200" dirty="0"/>
                        <a:t> </a:t>
                      </a:r>
                      <a:r>
                        <a:rPr lang="en-US" sz="1200" dirty="0" err="1"/>
                        <a:t>alvorlighetsgrad</a:t>
                      </a:r>
                      <a:r>
                        <a:rPr lang="en-US" sz="1200" dirty="0"/>
                        <a:t> 3</a:t>
                      </a:r>
                    </a:p>
                  </a:txBody>
                  <a:tcPr/>
                </a:tc>
                <a:tc>
                  <a:txBody>
                    <a:bodyPr/>
                    <a:lstStyle/>
                    <a:p>
                      <a:pPr algn="ctr"/>
                      <a:r>
                        <a:rPr lang="en-US" sz="1200"/>
                        <a:t>X</a:t>
                      </a:r>
                      <a:r>
                        <a:rPr lang="en-US" sz="1200" baseline="30000"/>
                        <a:t>2</a:t>
                      </a:r>
                      <a:endParaRPr lang="en-US" sz="1200" dirty="0"/>
                    </a:p>
                  </a:txBody>
                  <a:tcPr/>
                </a:tc>
                <a:tc>
                  <a:txBody>
                    <a:bodyPr/>
                    <a:lstStyle/>
                    <a:p>
                      <a:pPr algn="ct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t>Innen</a:t>
                      </a:r>
                      <a:r>
                        <a:rPr lang="en-US" sz="1200" dirty="0"/>
                        <a:t> 24 timer</a:t>
                      </a:r>
                    </a:p>
                    <a:p>
                      <a:endParaRPr lang="en-US" sz="1200" dirty="0"/>
                    </a:p>
                  </a:txBody>
                  <a:tcPr/>
                </a:tc>
                <a:extLst>
                  <a:ext uri="{0D108BD9-81ED-4DB2-BD59-A6C34878D82A}">
                    <a16:rowId xmlns:a16="http://schemas.microsoft.com/office/drawing/2014/main" val="498260171"/>
                  </a:ext>
                </a:extLst>
              </a:tr>
              <a:tr h="370840">
                <a:tc>
                  <a:txBody>
                    <a:bodyPr/>
                    <a:lstStyle/>
                    <a:p>
                      <a:r>
                        <a:rPr lang="en-US" sz="1200" dirty="0"/>
                        <a:t>Alle HMS </a:t>
                      </a:r>
                      <a:r>
                        <a:rPr lang="en-US" sz="1200" dirty="0" err="1"/>
                        <a:t>hendelser</a:t>
                      </a:r>
                      <a:r>
                        <a:rPr lang="en-US" sz="1200" dirty="0"/>
                        <a:t> med </a:t>
                      </a:r>
                      <a:r>
                        <a:rPr lang="en-US" sz="1200" dirty="0" err="1"/>
                        <a:t>potensiell</a:t>
                      </a:r>
                      <a:r>
                        <a:rPr lang="en-US" sz="1200" dirty="0"/>
                        <a:t> </a:t>
                      </a:r>
                      <a:r>
                        <a:rPr lang="en-US" sz="1200" dirty="0" err="1"/>
                        <a:t>alvorlighetsgrad</a:t>
                      </a:r>
                      <a:r>
                        <a:rPr lang="en-US" sz="1200" dirty="0"/>
                        <a:t> 1 og 2 (PSIF)</a:t>
                      </a:r>
                    </a:p>
                  </a:txBody>
                  <a:tcPr/>
                </a:tc>
                <a:tc>
                  <a:txBody>
                    <a:bodyPr/>
                    <a:lstStyle/>
                    <a:p>
                      <a:pPr algn="ctr"/>
                      <a:r>
                        <a:rPr lang="en-US" sz="1200"/>
                        <a:t>x</a:t>
                      </a:r>
                      <a:r>
                        <a:rPr lang="en-US" sz="1200" baseline="30000"/>
                        <a:t>3</a:t>
                      </a:r>
                      <a:endParaRPr lang="en-US" sz="1200" dirty="0"/>
                    </a:p>
                  </a:txBody>
                  <a:tcPr/>
                </a:tc>
                <a:tc>
                  <a:txBody>
                    <a:bodyPr/>
                    <a:lstStyle/>
                    <a:p>
                      <a:pPr algn="ctr"/>
                      <a:r>
                        <a:rPr lang="en-US" sz="1200"/>
                        <a:t>x</a:t>
                      </a:r>
                      <a:r>
                        <a:rPr lang="en-US" sz="1200" baseline="30000"/>
                        <a:t>3</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t>Innen</a:t>
                      </a:r>
                      <a:r>
                        <a:rPr lang="en-US" sz="1200" dirty="0"/>
                        <a:t> 24 timer</a:t>
                      </a:r>
                    </a:p>
                    <a:p>
                      <a:endParaRPr lang="en-US" sz="1200" dirty="0"/>
                    </a:p>
                  </a:txBody>
                  <a:tcPr/>
                </a:tc>
                <a:extLst>
                  <a:ext uri="{0D108BD9-81ED-4DB2-BD59-A6C34878D82A}">
                    <a16:rowId xmlns:a16="http://schemas.microsoft.com/office/drawing/2014/main" val="2945410386"/>
                  </a:ext>
                </a:extLst>
              </a:tr>
            </a:tbl>
          </a:graphicData>
        </a:graphic>
      </p:graphicFrame>
      <p:sp>
        <p:nvSpPr>
          <p:cNvPr id="3" name="Date Placeholder 2">
            <a:extLst>
              <a:ext uri="{FF2B5EF4-FFF2-40B4-BE49-F238E27FC236}">
                <a16:creationId xmlns:a16="http://schemas.microsoft.com/office/drawing/2014/main" id="{F669723E-03CD-43F2-BF82-8A5DA20170F1}"/>
              </a:ext>
            </a:extLst>
          </p:cNvPr>
          <p:cNvSpPr>
            <a:spLocks noGrp="1"/>
          </p:cNvSpPr>
          <p:nvPr>
            <p:ph type="dt" sz="half" idx="10"/>
          </p:nvPr>
        </p:nvSpPr>
        <p:spPr/>
        <p:txBody>
          <a:bodyPr/>
          <a:lstStyle/>
          <a:p>
            <a:endParaRPr lang="nb-NO"/>
          </a:p>
        </p:txBody>
      </p:sp>
      <p:sp>
        <p:nvSpPr>
          <p:cNvPr id="4" name="Footer Placeholder 3">
            <a:extLst>
              <a:ext uri="{FF2B5EF4-FFF2-40B4-BE49-F238E27FC236}">
                <a16:creationId xmlns:a16="http://schemas.microsoft.com/office/drawing/2014/main" id="{F876CFB8-8192-44A8-824A-D2DB426ECD6B}"/>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a16="http://schemas.microsoft.com/office/drawing/2014/main" id="{C2817B01-F338-4DCD-93AE-AD9DCB1C60B0}"/>
              </a:ext>
            </a:extLst>
          </p:cNvPr>
          <p:cNvSpPr>
            <a:spLocks noGrp="1"/>
          </p:cNvSpPr>
          <p:nvPr>
            <p:ph type="sldNum" sz="quarter" idx="12"/>
          </p:nvPr>
        </p:nvSpPr>
        <p:spPr/>
        <p:txBody>
          <a:bodyPr/>
          <a:lstStyle/>
          <a:p>
            <a:fld id="{0CD838A1-36B1-482C-8BFA-C0C63145B508}" type="slidenum">
              <a:rPr lang="nb-NO" smtClean="0"/>
              <a:t>2</a:t>
            </a:fld>
            <a:endParaRPr lang="nb-NO"/>
          </a:p>
        </p:txBody>
      </p:sp>
      <p:sp>
        <p:nvSpPr>
          <p:cNvPr id="6" name="Title 5">
            <a:extLst>
              <a:ext uri="{FF2B5EF4-FFF2-40B4-BE49-F238E27FC236}">
                <a16:creationId xmlns:a16="http://schemas.microsoft.com/office/drawing/2014/main" id="{C70633AE-4696-4A0D-BB65-0BC8DCC0EAA7}"/>
              </a:ext>
            </a:extLst>
          </p:cNvPr>
          <p:cNvSpPr>
            <a:spLocks noGrp="1"/>
          </p:cNvSpPr>
          <p:nvPr>
            <p:ph type="title"/>
          </p:nvPr>
        </p:nvSpPr>
        <p:spPr/>
        <p:txBody>
          <a:bodyPr/>
          <a:lstStyle/>
          <a:p>
            <a:r>
              <a:rPr lang="en-US" dirty="0" err="1"/>
              <a:t>Hendelser</a:t>
            </a:r>
            <a:r>
              <a:rPr lang="en-US" dirty="0"/>
              <a:t> </a:t>
            </a:r>
            <a:r>
              <a:rPr lang="en-US" dirty="0" err="1"/>
              <a:t>som</a:t>
            </a:r>
            <a:r>
              <a:rPr lang="en-US" dirty="0"/>
              <a:t> </a:t>
            </a:r>
            <a:r>
              <a:rPr lang="en-US" dirty="0" err="1"/>
              <a:t>skal</a:t>
            </a:r>
            <a:r>
              <a:rPr lang="en-US" dirty="0"/>
              <a:t> </a:t>
            </a:r>
            <a:r>
              <a:rPr lang="en-US" dirty="0" err="1"/>
              <a:t>viderevarsles</a:t>
            </a:r>
            <a:r>
              <a:rPr lang="en-US" dirty="0"/>
              <a:t> av </a:t>
            </a:r>
            <a:r>
              <a:rPr lang="en-US" dirty="0" err="1"/>
              <a:t>fabrikksjef</a:t>
            </a:r>
            <a:r>
              <a:rPr lang="en-US" dirty="0"/>
              <a:t> (HESQ-PRO-410)</a:t>
            </a:r>
          </a:p>
        </p:txBody>
      </p:sp>
      <p:sp>
        <p:nvSpPr>
          <p:cNvPr id="10" name="Rectangle 9">
            <a:extLst>
              <a:ext uri="{FF2B5EF4-FFF2-40B4-BE49-F238E27FC236}">
                <a16:creationId xmlns:a16="http://schemas.microsoft.com/office/drawing/2014/main" id="{6498817B-7B43-4EC4-8864-FBFE756F15A5}"/>
              </a:ext>
            </a:extLst>
          </p:cNvPr>
          <p:cNvSpPr/>
          <p:nvPr/>
        </p:nvSpPr>
        <p:spPr>
          <a:xfrm>
            <a:off x="325559" y="5364088"/>
            <a:ext cx="5890220" cy="1754326"/>
          </a:xfrm>
          <a:prstGeom prst="rect">
            <a:avLst/>
          </a:prstGeom>
        </p:spPr>
        <p:txBody>
          <a:bodyPr wrap="square">
            <a:spAutoFit/>
          </a:bodyPr>
          <a:lstStyle/>
          <a:p>
            <a:r>
              <a:rPr lang="en-US" sz="1200" dirty="0"/>
              <a:t>1 – Crisis manager on duty er </a:t>
            </a:r>
            <a:r>
              <a:rPr lang="en-US" sz="1200" dirty="0" err="1"/>
              <a:t>ansvarlig</a:t>
            </a:r>
            <a:r>
              <a:rPr lang="en-US" sz="1200" dirty="0"/>
              <a:t> for å </a:t>
            </a:r>
            <a:r>
              <a:rPr lang="en-US" sz="1200" dirty="0" err="1"/>
              <a:t>varsle</a:t>
            </a:r>
            <a:r>
              <a:rPr lang="en-US" sz="1200" dirty="0"/>
              <a:t> CEO, Head of Region, Corporate HESQ and </a:t>
            </a:r>
            <a:r>
              <a:rPr lang="en-US" sz="1200" dirty="0" err="1"/>
              <a:t>andre</a:t>
            </a:r>
            <a:r>
              <a:rPr lang="en-US" sz="1200" dirty="0"/>
              <a:t> </a:t>
            </a:r>
            <a:r>
              <a:rPr lang="en-US" sz="1200" dirty="0" err="1"/>
              <a:t>relevante</a:t>
            </a:r>
            <a:r>
              <a:rPr lang="en-US" sz="1200" dirty="0"/>
              <a:t> </a:t>
            </a:r>
            <a:r>
              <a:rPr lang="en-US" sz="1200" dirty="0" err="1"/>
              <a:t>personer</a:t>
            </a:r>
            <a:r>
              <a:rPr lang="en-US" sz="1200"/>
              <a:t> i </a:t>
            </a:r>
            <a:r>
              <a:rPr lang="en-US" sz="1200" dirty="0" err="1"/>
              <a:t>Yaras</a:t>
            </a:r>
            <a:r>
              <a:rPr lang="en-US" sz="1200" dirty="0"/>
              <a:t> </a:t>
            </a:r>
            <a:r>
              <a:rPr lang="en-US" sz="1200" dirty="0" err="1"/>
              <a:t>ledelse</a:t>
            </a:r>
            <a:endParaRPr lang="en-US" sz="1200" dirty="0"/>
          </a:p>
          <a:p>
            <a:r>
              <a:rPr lang="en-US" sz="1200" dirty="0"/>
              <a:t>2 – Regional HESQ er </a:t>
            </a:r>
            <a:r>
              <a:rPr lang="en-US" sz="1200" dirty="0" err="1"/>
              <a:t>ansvarlig</a:t>
            </a:r>
            <a:r>
              <a:rPr lang="en-US" sz="1200" dirty="0"/>
              <a:t> for å </a:t>
            </a:r>
            <a:r>
              <a:rPr lang="en-US" sz="1200" dirty="0" err="1"/>
              <a:t>varsle</a:t>
            </a:r>
            <a:r>
              <a:rPr lang="en-US" sz="1200" dirty="0"/>
              <a:t> Head of Region og Corporate HESQ</a:t>
            </a:r>
          </a:p>
          <a:p>
            <a:r>
              <a:rPr lang="en-US" sz="1200" dirty="0"/>
              <a:t>3 – Crisis Management on Duty  og Regional HESQ manager/Corporate HESQ manager </a:t>
            </a:r>
            <a:r>
              <a:rPr lang="en-US" sz="1200" dirty="0" err="1"/>
              <a:t>vurderer</a:t>
            </a:r>
            <a:r>
              <a:rPr lang="en-US" sz="1200" dirty="0"/>
              <a:t> </a:t>
            </a:r>
            <a:r>
              <a:rPr lang="en-US" sz="1200" dirty="0" err="1"/>
              <a:t>varsling</a:t>
            </a:r>
            <a:r>
              <a:rPr lang="en-US" sz="1200" dirty="0"/>
              <a:t> av CEO, Head if Region og </a:t>
            </a:r>
            <a:r>
              <a:rPr lang="en-US" sz="1200" dirty="0" err="1"/>
              <a:t>andre</a:t>
            </a:r>
            <a:r>
              <a:rPr lang="en-US" sz="1200" dirty="0"/>
              <a:t> </a:t>
            </a:r>
            <a:r>
              <a:rPr lang="en-US" sz="1200" dirty="0" err="1"/>
              <a:t>relevante</a:t>
            </a:r>
            <a:r>
              <a:rPr lang="en-US" sz="1200" dirty="0"/>
              <a:t> </a:t>
            </a:r>
            <a:r>
              <a:rPr lang="en-US" sz="1200" dirty="0" err="1"/>
              <a:t>personer</a:t>
            </a:r>
            <a:r>
              <a:rPr lang="en-US" sz="1200" dirty="0"/>
              <a:t> I </a:t>
            </a:r>
            <a:r>
              <a:rPr lang="en-US" sz="1200" dirty="0" err="1"/>
              <a:t>Yaras</a:t>
            </a:r>
            <a:r>
              <a:rPr lang="en-US" sz="1200" dirty="0"/>
              <a:t> </a:t>
            </a:r>
            <a:r>
              <a:rPr lang="en-US" sz="1200" dirty="0" err="1"/>
              <a:t>ledelse</a:t>
            </a:r>
            <a:endParaRPr lang="en-US" sz="1200" dirty="0"/>
          </a:p>
          <a:p>
            <a:endParaRPr lang="en-US" sz="1200" dirty="0"/>
          </a:p>
          <a:p>
            <a:endParaRPr lang="en-US" sz="1200" dirty="0"/>
          </a:p>
          <a:p>
            <a:r>
              <a:rPr lang="en-US" sz="1200" b="1" dirty="0"/>
              <a:t>Se </a:t>
            </a:r>
            <a:r>
              <a:rPr lang="en-US" sz="1200" b="1" dirty="0" err="1"/>
              <a:t>neste</a:t>
            </a:r>
            <a:r>
              <a:rPr lang="en-US" sz="1200" b="1" dirty="0"/>
              <a:t> side for </a:t>
            </a:r>
            <a:r>
              <a:rPr lang="en-US" sz="1200" b="1" dirty="0" err="1"/>
              <a:t>hva</a:t>
            </a:r>
            <a:r>
              <a:rPr lang="en-US" sz="1200" b="1" dirty="0"/>
              <a:t> </a:t>
            </a:r>
            <a:r>
              <a:rPr lang="en-US" sz="1200" b="1" dirty="0" err="1"/>
              <a:t>som</a:t>
            </a:r>
            <a:r>
              <a:rPr lang="en-US" sz="1200" b="1" dirty="0"/>
              <a:t> </a:t>
            </a:r>
            <a:r>
              <a:rPr lang="en-US" sz="1200" b="1" dirty="0" err="1"/>
              <a:t>menes</a:t>
            </a:r>
            <a:r>
              <a:rPr lang="en-US" sz="1200" b="1" dirty="0"/>
              <a:t> med </a:t>
            </a:r>
            <a:r>
              <a:rPr lang="en-US" sz="1200" b="1" dirty="0" err="1"/>
              <a:t>alvorlighetsgrad</a:t>
            </a:r>
            <a:endParaRPr lang="en-US" sz="1200" b="1" dirty="0"/>
          </a:p>
        </p:txBody>
      </p:sp>
    </p:spTree>
    <p:extLst>
      <p:ext uri="{BB962C8B-B14F-4D97-AF65-F5344CB8AC3E}">
        <p14:creationId xmlns:p14="http://schemas.microsoft.com/office/powerpoint/2010/main" val="3166391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1249EF2-7189-474E-B5EB-4A255C15B777}"/>
              </a:ext>
            </a:extLst>
          </p:cNvPr>
          <p:cNvSpPr>
            <a:spLocks noGrp="1"/>
          </p:cNvSpPr>
          <p:nvPr>
            <p:ph type="dt" sz="half" idx="10"/>
          </p:nvPr>
        </p:nvSpPr>
        <p:spPr/>
        <p:txBody>
          <a:bodyPr/>
          <a:lstStyle/>
          <a:p>
            <a:endParaRPr lang="nb-NO"/>
          </a:p>
        </p:txBody>
      </p:sp>
      <p:sp>
        <p:nvSpPr>
          <p:cNvPr id="4" name="Footer Placeholder 3">
            <a:extLst>
              <a:ext uri="{FF2B5EF4-FFF2-40B4-BE49-F238E27FC236}">
                <a16:creationId xmlns:a16="http://schemas.microsoft.com/office/drawing/2014/main" id="{A8C0BCA2-836D-4416-BFA7-2FA23FB6ACDB}"/>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a16="http://schemas.microsoft.com/office/drawing/2014/main" id="{F8F9AE78-F211-4AF6-BFD8-5EF64AE57E13}"/>
              </a:ext>
            </a:extLst>
          </p:cNvPr>
          <p:cNvSpPr>
            <a:spLocks noGrp="1"/>
          </p:cNvSpPr>
          <p:nvPr>
            <p:ph type="sldNum" sz="quarter" idx="12"/>
          </p:nvPr>
        </p:nvSpPr>
        <p:spPr/>
        <p:txBody>
          <a:bodyPr/>
          <a:lstStyle/>
          <a:p>
            <a:fld id="{0CD838A1-36B1-482C-8BFA-C0C63145B508}" type="slidenum">
              <a:rPr lang="nb-NO" smtClean="0"/>
              <a:t>3</a:t>
            </a:fld>
            <a:endParaRPr lang="nb-NO"/>
          </a:p>
        </p:txBody>
      </p:sp>
      <p:sp>
        <p:nvSpPr>
          <p:cNvPr id="6" name="Title 5">
            <a:extLst>
              <a:ext uri="{FF2B5EF4-FFF2-40B4-BE49-F238E27FC236}">
                <a16:creationId xmlns:a16="http://schemas.microsoft.com/office/drawing/2014/main" id="{7D0D142A-A93A-47C7-BD48-0FCE18F88701}"/>
              </a:ext>
            </a:extLst>
          </p:cNvPr>
          <p:cNvSpPr>
            <a:spLocks noGrp="1"/>
          </p:cNvSpPr>
          <p:nvPr>
            <p:ph type="title"/>
          </p:nvPr>
        </p:nvSpPr>
        <p:spPr/>
        <p:txBody>
          <a:bodyPr/>
          <a:lstStyle/>
          <a:p>
            <a:r>
              <a:rPr lang="nb-NO" dirty="0"/>
              <a:t>Risikomatrise, </a:t>
            </a:r>
            <a:r>
              <a:rPr lang="nb-NO" dirty="0" err="1"/>
              <a:t>ref</a:t>
            </a:r>
            <a:r>
              <a:rPr lang="nb-NO" dirty="0"/>
              <a:t> HOPS 0-01</a:t>
            </a:r>
          </a:p>
        </p:txBody>
      </p:sp>
      <p:pic>
        <p:nvPicPr>
          <p:cNvPr id="12" name="Picture 11">
            <a:extLst>
              <a:ext uri="{FF2B5EF4-FFF2-40B4-BE49-F238E27FC236}">
                <a16:creationId xmlns:a16="http://schemas.microsoft.com/office/drawing/2014/main" id="{5C3E1DE4-B00A-4647-844B-0337A672AD58}"/>
              </a:ext>
            </a:extLst>
          </p:cNvPr>
          <p:cNvPicPr>
            <a:picLocks noChangeAspect="1"/>
          </p:cNvPicPr>
          <p:nvPr/>
        </p:nvPicPr>
        <p:blipFill>
          <a:blip r:embed="rId2"/>
          <a:stretch>
            <a:fillRect/>
          </a:stretch>
        </p:blipFill>
        <p:spPr>
          <a:xfrm rot="16200000">
            <a:off x="-443418" y="2423127"/>
            <a:ext cx="7168771" cy="4608512"/>
          </a:xfrm>
          <a:prstGeom prst="rect">
            <a:avLst/>
          </a:prstGeom>
        </p:spPr>
      </p:pic>
    </p:spTree>
    <p:extLst>
      <p:ext uri="{BB962C8B-B14F-4D97-AF65-F5344CB8AC3E}">
        <p14:creationId xmlns:p14="http://schemas.microsoft.com/office/powerpoint/2010/main" val="2996751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1249EF2-7189-474E-B5EB-4A255C15B777}"/>
              </a:ext>
            </a:extLst>
          </p:cNvPr>
          <p:cNvSpPr>
            <a:spLocks noGrp="1"/>
          </p:cNvSpPr>
          <p:nvPr>
            <p:ph type="dt" sz="half" idx="10"/>
          </p:nvPr>
        </p:nvSpPr>
        <p:spPr/>
        <p:txBody>
          <a:bodyPr/>
          <a:lstStyle/>
          <a:p>
            <a:endParaRPr lang="nb-NO"/>
          </a:p>
        </p:txBody>
      </p:sp>
      <p:sp>
        <p:nvSpPr>
          <p:cNvPr id="4" name="Footer Placeholder 3">
            <a:extLst>
              <a:ext uri="{FF2B5EF4-FFF2-40B4-BE49-F238E27FC236}">
                <a16:creationId xmlns:a16="http://schemas.microsoft.com/office/drawing/2014/main" id="{A8C0BCA2-836D-4416-BFA7-2FA23FB6ACDB}"/>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a16="http://schemas.microsoft.com/office/drawing/2014/main" id="{F8F9AE78-F211-4AF6-BFD8-5EF64AE57E13}"/>
              </a:ext>
            </a:extLst>
          </p:cNvPr>
          <p:cNvSpPr>
            <a:spLocks noGrp="1"/>
          </p:cNvSpPr>
          <p:nvPr>
            <p:ph type="sldNum" sz="quarter" idx="12"/>
          </p:nvPr>
        </p:nvSpPr>
        <p:spPr/>
        <p:txBody>
          <a:bodyPr/>
          <a:lstStyle/>
          <a:p>
            <a:fld id="{0CD838A1-36B1-482C-8BFA-C0C63145B508}" type="slidenum">
              <a:rPr lang="nb-NO" smtClean="0"/>
              <a:t>4</a:t>
            </a:fld>
            <a:endParaRPr lang="nb-NO"/>
          </a:p>
        </p:txBody>
      </p:sp>
      <p:sp>
        <p:nvSpPr>
          <p:cNvPr id="6" name="Title 5">
            <a:extLst>
              <a:ext uri="{FF2B5EF4-FFF2-40B4-BE49-F238E27FC236}">
                <a16:creationId xmlns:a16="http://schemas.microsoft.com/office/drawing/2014/main" id="{7D0D142A-A93A-47C7-BD48-0FCE18F88701}"/>
              </a:ext>
            </a:extLst>
          </p:cNvPr>
          <p:cNvSpPr>
            <a:spLocks noGrp="1"/>
          </p:cNvSpPr>
          <p:nvPr>
            <p:ph type="title"/>
          </p:nvPr>
        </p:nvSpPr>
        <p:spPr/>
        <p:txBody>
          <a:bodyPr/>
          <a:lstStyle/>
          <a:p>
            <a:r>
              <a:rPr lang="nb-NO" dirty="0"/>
              <a:t>Risikomatrise, </a:t>
            </a:r>
            <a:r>
              <a:rPr lang="nb-NO" dirty="0" err="1"/>
              <a:t>ref</a:t>
            </a:r>
            <a:r>
              <a:rPr lang="nb-NO" dirty="0"/>
              <a:t> HOPS 0-01</a:t>
            </a:r>
          </a:p>
        </p:txBody>
      </p:sp>
      <p:pic>
        <p:nvPicPr>
          <p:cNvPr id="7" name="Picture 6">
            <a:extLst>
              <a:ext uri="{FF2B5EF4-FFF2-40B4-BE49-F238E27FC236}">
                <a16:creationId xmlns:a16="http://schemas.microsoft.com/office/drawing/2014/main" id="{677C4148-9897-409E-AF19-6F9A68668FA8}"/>
              </a:ext>
            </a:extLst>
          </p:cNvPr>
          <p:cNvPicPr>
            <a:picLocks noChangeAspect="1"/>
          </p:cNvPicPr>
          <p:nvPr/>
        </p:nvPicPr>
        <p:blipFill>
          <a:blip r:embed="rId2"/>
          <a:stretch>
            <a:fillRect/>
          </a:stretch>
        </p:blipFill>
        <p:spPr>
          <a:xfrm rot="16200000">
            <a:off x="-534558" y="2198854"/>
            <a:ext cx="7495068" cy="5040560"/>
          </a:xfrm>
          <a:prstGeom prst="rect">
            <a:avLst/>
          </a:prstGeom>
        </p:spPr>
      </p:pic>
    </p:spTree>
    <p:extLst>
      <p:ext uri="{BB962C8B-B14F-4D97-AF65-F5344CB8AC3E}">
        <p14:creationId xmlns:p14="http://schemas.microsoft.com/office/powerpoint/2010/main" val="28107001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LORSET" val="Yara 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4x3">
  <a:themeElements>
    <a:clrScheme name="Yara 1">
      <a:dk1>
        <a:srgbClr val="000000"/>
      </a:dk1>
      <a:lt1>
        <a:srgbClr val="FFFFFF"/>
      </a:lt1>
      <a:dk2>
        <a:srgbClr val="FFFFFF"/>
      </a:dk2>
      <a:lt2>
        <a:srgbClr val="F89B28"/>
      </a:lt2>
      <a:accent1>
        <a:srgbClr val="C2CC23"/>
      </a:accent1>
      <a:accent2>
        <a:srgbClr val="78A22F"/>
      </a:accent2>
      <a:accent3>
        <a:srgbClr val="F89B28"/>
      </a:accent3>
      <a:accent4>
        <a:srgbClr val="69B3E7"/>
      </a:accent4>
      <a:accent5>
        <a:srgbClr val="FFC000"/>
      </a:accent5>
      <a:accent6>
        <a:srgbClr val="003E7E"/>
      </a:accent6>
      <a:hlink>
        <a:srgbClr val="69B3E7"/>
      </a:hlink>
      <a:folHlink>
        <a:srgbClr val="5E8AB4"/>
      </a:folHlink>
    </a:clrScheme>
    <a:fontScheme name="YaraArial">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nchorCtr="0"/>
      <a:lstStyle>
        <a:defPPr algn="l">
          <a:buClr>
            <a:schemeClr val="bg2"/>
          </a:buCl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0" indent="0">
          <a:buClr>
            <a:schemeClr val="bg2"/>
          </a:buClr>
          <a:buFont typeface="Arial" panose="020B0604020202020204" pitchFamily="34" charset="0"/>
          <a:buNone/>
          <a:defRPr sz="14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1ff1df42568ee3f76e8f4b1a8aae2330">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f4b9ca4b84c1dcd0387e9ff421456fce"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pproved xmlns="394ed8b9-e7ed-4b31-94f1-4960fcc17a1d">2024-02-02T12:07:35+00:00</Approved>
    <NextReviewDate xmlns="9db00453-5af4-4cae-918b-d577b3e25147">2026-04-06T22:00:00+00:00</NextReviewDate>
    <DocumentOwner xmlns="009a2248-1bc5-4823-a4cc-a112fd46d800">
      <UserInfo>
        <DisplayName>Vidar Jarle Ersnes</DisplayName>
        <AccountId>40</AccountId>
        <AccountType/>
      </UserInfo>
    </DocumentOwner>
    <ApprovedBy xmlns="f55a5c64-ee7a-45c3-8a61-2a5fccd2fe9f">
      <UserInfo>
        <DisplayName>Vidar Jarle Ersnes</DisplayName>
        <AccountId>40</AccountId>
        <AccountType/>
      </UserInfo>
    </ApprovedBy>
    <VersionComments xmlns="92cd3523-8a7e-43d8-8db2-82bba2d9642c" xsi:nil="true"/>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e09cb138fc0f497bb56389e034ed12c0 xmlns="f8e6360d-78cc-49d1-aeea-3283394d6409">
      <Terms xmlns="http://schemas.microsoft.com/office/infopath/2007/PartnerControls">
        <TermInfo xmlns="http://schemas.microsoft.com/office/infopath/2007/PartnerControls">
          <TermName xmlns="http://schemas.microsoft.com/office/infopath/2007/PartnerControls">Emergency management</TermName>
          <TermId xmlns="http://schemas.microsoft.com/office/infopath/2007/PartnerControls">3d2400ac-6ac7-4089-9701-b578cd407842</TermId>
        </TermInfo>
      </Term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TaxKeywordTaxHTField xmlns="87e10885-fc90-419d-b063-93ca34e5acca">
      <Terms xmlns="http://schemas.microsoft.com/office/infopath/2007/PartnerControls"/>
    </TaxKeywordTaxHTField>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CatchAll xmlns="87e10885-fc90-419d-b063-93ca34e5acca">
      <Value>5</Value>
      <Value>14</Value>
      <Value>98</Value>
      <Value>46</Value>
      <Value>27</Value>
      <Value>292</Value>
      <Value>41</Value>
      <Value>91</Value>
      <Value>56</Value>
      <Value>20</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Info xmlns="http://schemas.microsoft.com/office/infopath/2007/PartnerControls">
          <TermName xmlns="http://schemas.microsoft.com/office/infopath/2007/PartnerControls">YTP Technology</TermName>
          <TermId xmlns="http://schemas.microsoft.com/office/infopath/2007/PartnerControls">8c0a363e-c223-47ce-b629-6e6b291c3509</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YMSProsgrunn-898939834-2500</_dlc_DocId>
    <_dlc_DocIdUrl xmlns="34ec7aef-c827-431b-9f81-2b6fc85e7c3a">
      <Url>https://yara.sharepoint.com/sites/YMS_Porsgrunn/_layouts/15/DocIdRedir.aspx?ID=YMSProsgrunn-898939834-2500</Url>
      <Description>YMSProsgrunn-898939834-2500</Description>
    </_dlc_DocIdUrl>
    <YMSVerifiedBy xmlns="ef6f3ae6-21f7-442b-8cbd-e7de8225ec52">
      <UserInfo>
        <DisplayName>i:0#.f|membership|a908380@yara.com</DisplayName>
        <AccountId>40</AccountId>
        <AccountType/>
      </UserInfo>
    </YMSVerifiedBy>
    <YMSMailingList xmlns="d3423f4c-ca1b-406e-8999-0f2e1bacbbdc">
      <UserInfo>
        <DisplayName>c:0t.c|tenant|6bcc1eca-e196-4130-8dc5-2a74103963e8</DisplayName>
        <AccountId>2199</AccountId>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526</YMSDocumentReferenceID>
    <YMSDocumentOfficer xmlns="88eb63a8-b495-4068-bc83-a212bb1828a2">
      <UserInfo>
        <DisplayName>Vidar Jarle Ersnes</DisplayName>
        <AccountId>40</AccountId>
        <AccountType/>
      </UserInfo>
    </YMSDocumentOfficer>
    <YMSValidated xmlns="c07ea462-aaa2-4230-8650-800586fd6e0c">2024-02-02T11:59:11+00:00</YMSValidated>
    <YMSDocumentID xmlns="3e7d0fcb-27b1-4f44-bc24-67a17c18ba0d">YMS0-134-2673</YMSDocumentID>
    <YMSVerified xmlns="87369ed8-7398-499d-83ae-9d42e0d3e3dd">2024-02-02T12:01:05+00:00</YMSVerified>
    <DocumentSetDescription xmlns="http://schemas.microsoft.com/sharepoint/v3" xsi:nil="true"/>
    <Title_x0020_Document_x0020_Set xmlns="34ec7aef-c827-431b-9f81-2b6fc85e7c3a">L-201 Håndtering av uønskede hendelser; skader/tilløp/farlige forhold, naboklager og omdømme</Title_x0020_Document_x0020_Set>
    <YMSPublishedByFlow xmlns="baa7e6e5-0dd4-48df-aa07-d07d0022d296">true</YMSPublishedByFlow>
    <YMSVersion xmlns="6dd6184f-085c-414b-8597-8eabe9167261">13.0</YMSVersion>
    <Discipline xmlns="34ec7aef-c827-431b-9f81-2b6fc85e7c3a" xsi:nil="true"/>
    <DLCPolicyLabelLock xmlns="07a05747-3f5d-4f2f-9bac-2ad93ac0cba2" xsi:nil="true"/>
    <DLCPolicyLabelClientValue xmlns="07a05747-3f5d-4f2f-9bac-2ad93ac0cba2">{_UIVersionString}</DLCPolicyLabelClientValue>
    <DLCPolicyLabelValue xmlns="07a05747-3f5d-4f2f-9bac-2ad93ac0cba2">7.0</DLCPolicyLabelValue>
    <lcf76f155ced4ddcb4097134ff3c332f xmlns="07a05747-3f5d-4f2f-9bac-2ad93ac0cba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Props1.xml><?xml version="1.0" encoding="utf-8"?>
<ds:datastoreItem xmlns:ds="http://schemas.openxmlformats.org/officeDocument/2006/customXml" ds:itemID="{79A3AFB9-C82C-4463-95BF-D99F20588355}"/>
</file>

<file path=customXml/itemProps2.xml><?xml version="1.0" encoding="utf-8"?>
<ds:datastoreItem xmlns:ds="http://schemas.openxmlformats.org/officeDocument/2006/customXml" ds:itemID="{3C0850F8-23F7-4C26-9503-CB6595DAB750}">
  <ds:schemaRefs>
    <ds:schemaRef ds:uri="http://schemas.microsoft.com/office/2006/documentManagement/types"/>
    <ds:schemaRef ds:uri="ef6f3ae6-21f7-442b-8cbd-e7de8225ec52"/>
    <ds:schemaRef ds:uri="92cd3523-8a7e-43d8-8db2-82bba2d9642c"/>
    <ds:schemaRef ds:uri="http://purl.org/dc/dcmitype/"/>
    <ds:schemaRef ds:uri="http://www.w3.org/XML/1998/namespace"/>
    <ds:schemaRef ds:uri="c07ea462-aaa2-4230-8650-800586fd6e0c"/>
    <ds:schemaRef ds:uri="http://schemas.microsoft.com/office/2006/metadata/properties"/>
    <ds:schemaRef ds:uri="baa7e6e5-0dd4-48df-aa07-d07d0022d296"/>
    <ds:schemaRef ds:uri="9db00453-5af4-4cae-918b-d577b3e25147"/>
    <ds:schemaRef ds:uri="http://schemas.microsoft.com/office/infopath/2007/PartnerControls"/>
    <ds:schemaRef ds:uri="f55a5c64-ee7a-45c3-8a61-2a5fccd2fe9f"/>
    <ds:schemaRef ds:uri="3e7d0fcb-27b1-4f44-bc24-67a17c18ba0d"/>
    <ds:schemaRef ds:uri="34ec7aef-c827-431b-9f81-2b6fc85e7c3a"/>
    <ds:schemaRef ds:uri="http://purl.org/dc/elements/1.1/"/>
    <ds:schemaRef ds:uri="d3423f4c-ca1b-406e-8999-0f2e1bacbbdc"/>
    <ds:schemaRef ds:uri="f8e6360d-78cc-49d1-aeea-3283394d6409"/>
    <ds:schemaRef ds:uri="http://schemas.openxmlformats.org/package/2006/metadata/core-properties"/>
    <ds:schemaRef ds:uri="88eb63a8-b495-4068-bc83-a212bb1828a2"/>
    <ds:schemaRef ds:uri="a3cebfa3-c9e2-4350-aa03-94f2aa0492f2"/>
    <ds:schemaRef ds:uri="394ed8b9-e7ed-4b31-94f1-4960fcc17a1d"/>
    <ds:schemaRef ds:uri="6dd6184f-085c-414b-8597-8eabe9167261"/>
    <ds:schemaRef ds:uri="http://purl.org/dc/terms/"/>
    <ds:schemaRef ds:uri="http://schemas.microsoft.com/sharepoint/v3"/>
    <ds:schemaRef ds:uri="009a2248-1bc5-4823-a4cc-a112fd46d800"/>
    <ds:schemaRef ds:uri="87e10885-fc90-419d-b063-93ca34e5acca"/>
    <ds:schemaRef ds:uri="87369ed8-7398-499d-83ae-9d42e0d3e3dd"/>
  </ds:schemaRefs>
</ds:datastoreItem>
</file>

<file path=customXml/itemProps3.xml><?xml version="1.0" encoding="utf-8"?>
<ds:datastoreItem xmlns:ds="http://schemas.openxmlformats.org/officeDocument/2006/customXml" ds:itemID="{D7F9E17F-C081-4803-BFEB-DA724BB7680F}">
  <ds:schemaRefs>
    <ds:schemaRef ds:uri="http://schemas.microsoft.com/sharepoint/v3/contenttype/forms"/>
  </ds:schemaRefs>
</ds:datastoreItem>
</file>

<file path=customXml/itemProps4.xml><?xml version="1.0" encoding="utf-8"?>
<ds:datastoreItem xmlns:ds="http://schemas.openxmlformats.org/officeDocument/2006/customXml" ds:itemID="{7CC16383-730F-4EFD-B929-1AE2CA8C096D}">
  <ds:schemaRefs>
    <ds:schemaRef ds:uri="http://schemas.microsoft.com/sharepoint/events"/>
  </ds:schemaRefs>
</ds:datastoreItem>
</file>

<file path=customXml/itemProps5.xml><?xml version="1.0" encoding="utf-8"?>
<ds:datastoreItem xmlns:ds="http://schemas.openxmlformats.org/officeDocument/2006/customXml" ds:itemID="{F039B016-EC1D-45AD-BBF0-E50D1F241F5A}"/>
</file>

<file path=docMetadata/LabelInfo.xml><?xml version="1.0" encoding="utf-8"?>
<clbl:labelList xmlns:clbl="http://schemas.microsoft.com/office/2020/mipLabelMetadata">
  <clbl:label id="{ef8a53ea-1a1c-4189-b792-c832dcaea568}" enabled="0" method="" siteId="{ef8a53ea-1a1c-4189-b792-c832dcaea568}" removed="1"/>
</clbl:labelList>
</file>

<file path=docProps/app.xml><?xml version="1.0" encoding="utf-8"?>
<Properties xmlns="http://schemas.openxmlformats.org/officeDocument/2006/extended-properties" xmlns:vt="http://schemas.openxmlformats.org/officeDocument/2006/docPropsVTypes">
  <Template>4x3</Template>
  <TotalTime>888</TotalTime>
  <Words>226</Words>
  <Application>Microsoft Office PowerPoint</Application>
  <PresentationFormat>On-screen Show (4:3)</PresentationFormat>
  <Paragraphs>45</Paragraphs>
  <Slides>4</Slides>
  <Notes>1</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8" baseType="lpstr">
      <vt:lpstr>Arial</vt:lpstr>
      <vt:lpstr>Calibri</vt:lpstr>
      <vt:lpstr>4x3</vt:lpstr>
      <vt:lpstr>think-cell Slide</vt:lpstr>
      <vt:lpstr>Varslingsplan Yara Porsgrunn</vt:lpstr>
      <vt:lpstr>Hendelser som skal viderevarsles av fabrikksjef (HESQ-PRO-410)</vt:lpstr>
      <vt:lpstr>Risikomatrise, ref HOPS 0-01</vt:lpstr>
      <vt:lpstr>Risikomatrise, ref HOPS 0-01</vt:lpstr>
    </vt:vector>
  </TitlesOfParts>
  <Company>Yara International ASA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L-201 Håndtering av uønskede hendelser; skader/tilløp/farlige forhold, naboklager og omdømme</dc:title>
  <dc:creator>Yara International ASA User</dc:creator>
  <cp:keywords/>
  <cp:lastModifiedBy>Vidar Jarle Ersnes</cp:lastModifiedBy>
  <cp:revision>108</cp:revision>
  <cp:lastPrinted>2016-03-01T09:18:58Z</cp:lastPrinted>
  <dcterms:created xsi:type="dcterms:W3CDTF">2015-10-21T11:12:46Z</dcterms:created>
  <dcterms:modified xsi:type="dcterms:W3CDTF">2024-02-02T09:11:42Z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ExternalReferences">
    <vt:lpwstr/>
  </property>
  <property fmtid="{D5CDD505-2E9C-101B-9397-08002B2CF9AE}" pid="4" name="TaxKeyword">
    <vt:lpwstr/>
  </property>
  <property fmtid="{D5CDD505-2E9C-101B-9397-08002B2CF9AE}" pid="5" name="ValidForOrganization">
    <vt:lpwstr>20;#Porsgrunn|dbda0686-9de9-4c22-b974-b2de0cf7e153;#91;#Herøya Nett AS|2bfd2663-7f53-449d-8728-24166c5c8483</vt:lpwstr>
  </property>
  <property fmtid="{D5CDD505-2E9C-101B-9397-08002B2CF9AE}" pid="6" name="OwnedByOrganization">
    <vt:lpwstr>513;#Helse-Miljø-Sikkerhet / Totalkvalitet|f882eea8-0d55-46d0-b8fc-66014f28daaf</vt:lpwstr>
  </property>
  <property fmtid="{D5CDD505-2E9C-101B-9397-08002B2CF9AE}" pid="7" name="ValidForFacility">
    <vt:lpwstr>46;#Yara Porsgrunn|aa03bb2e-ba63-4150-8d2e-7e65deeb8394;#98;#YTP Technology|8c0a363e-c223-47ce-b629-6e6b291c3509</vt:lpwstr>
  </property>
  <property fmtid="{D5CDD505-2E9C-101B-9397-08002B2CF9AE}" pid="8" name="DocumentType">
    <vt:lpwstr>27;#Attachment|32f2a6b5-6713-48ab-a192-ee5845d0dd65</vt:lpwstr>
  </property>
  <property fmtid="{D5CDD505-2E9C-101B-9397-08002B2CF9AE}" pid="9" name="RelevantForJobFamily">
    <vt:lpwstr/>
  </property>
  <property fmtid="{D5CDD505-2E9C-101B-9397-08002B2CF9AE}" pid="10" name="RelevantForProcesses">
    <vt:lpwstr>261;#HMSK og Energi|5b64083c-34d4-4f70-81ab-5bc706e394e9</vt:lpwstr>
  </property>
  <property fmtid="{D5CDD505-2E9C-101B-9397-08002B2CF9AE}" pid="11" name="QMSLanguage">
    <vt:lpwstr>91;#Norwegian|a797c4cb-7e1f-4d1d-aa7c-6dd6501a9c29</vt:lpwstr>
  </property>
  <property fmtid="{D5CDD505-2E9C-101B-9397-08002B2CF9AE}" pid="12" name="QMSCategory">
    <vt:lpwstr/>
  </property>
  <property fmtid="{D5CDD505-2E9C-101B-9397-08002B2CF9AE}" pid="13" name="InformationClassification">
    <vt:lpwstr>1;#Internal|8d0bf247-e111-4539-9347-43011421bfa3</vt:lpwstr>
  </property>
  <property fmtid="{D5CDD505-2E9C-101B-9397-08002B2CF9AE}" pid="14" name="WorkflowChangePath">
    <vt:lpwstr>3b08dc44-862b-4f4d-9b34-c66043ea7a3c,8;3b08dc44-862b-4f4d-9b34-c66043ea7a3c,9;3b08dc44-862b-4f4d-9b34-c66043ea7a3c,10;d3a82460-08db-4607-a673-46ac6fb673b6,16;d3a82460-08db-4607-a673-46ac6fb673b6,18;d3a82460-08db-4607-a673-46ac6fb673b6,69;d3a82460-08db-460b792b0df-3499-4330-a32b-289e3d0a780d,161;b792b0df-3499-4330-a32b-289e3d0a780d,162;b792b0df-3499-4330-a32b-289e3d0a780d,162;b792b0df-3499-4330-a32b-289e3d0a780d,163;b792b0df-3499-4330-a32b-289e3d0a780d,163;b792b0df-3499-4330-a32b-289e3d0a780d,164;b792b0df-3499-4330-a32b-289e3d0a780d,164;b792b0df-3499-4330-a32b-289e3d0a780d,165;</vt:lpwstr>
  </property>
  <property fmtid="{D5CDD505-2E9C-101B-9397-08002B2CF9AE}" pid="15" name="YMSExternalReferences">
    <vt:lpwstr/>
  </property>
  <property fmtid="{D5CDD505-2E9C-101B-9397-08002B2CF9AE}" pid="16" name="DocumentSetDescription">
    <vt:lpwstr/>
  </property>
  <property fmtid="{D5CDD505-2E9C-101B-9397-08002B2CF9AE}" pid="17" name="YMSInformationClassification">
    <vt:lpwstr>5;#Internal|8d0bf247-e111-4539-9347-43011421bfa3</vt:lpwstr>
  </property>
  <property fmtid="{D5CDD505-2E9C-101B-9397-08002B2CF9AE}" pid="18" name="_ExtendedDescription">
    <vt:lpwstr/>
  </property>
  <property fmtid="{D5CDD505-2E9C-101B-9397-08002B2CF9AE}" pid="19" name="YMSOwnedByOrganization">
    <vt:lpwstr>56;#Health environment and safety|8dbc8ee6-68e3-4838-899f-143527fe0929</vt:lpwstr>
  </property>
  <property fmtid="{D5CDD505-2E9C-101B-9397-08002B2CF9AE}" pid="20" name="YMSLanguage">
    <vt:lpwstr>14;#Norwegian|a797c4cb-7e1f-4d1d-aa7c-6dd6501a9c29</vt:lpwstr>
  </property>
  <property fmtid="{D5CDD505-2E9C-101B-9397-08002B2CF9AE}" pid="21" name="YMSCategory">
    <vt:lpwstr>292;#Emergency management|3d2400ac-6ac7-4089-9701-b578cd407842</vt:lpwstr>
  </property>
  <property fmtid="{D5CDD505-2E9C-101B-9397-08002B2CF9AE}" pid="22" name="YMSRelevantForProcesses">
    <vt:lpwstr>41;#HESQ|5b64083c-34d4-4f70-81ab-5bc706e394e9</vt:lpwstr>
  </property>
  <property fmtid="{D5CDD505-2E9C-101B-9397-08002B2CF9AE}" pid="23" name="_docset_NoMedatataSyncRequired">
    <vt:lpwstr>False</vt:lpwstr>
  </property>
  <property fmtid="{D5CDD505-2E9C-101B-9397-08002B2CF9AE}" pid="24" name="SharedWithUsers">
    <vt:lpwstr>40;#Vidar Jarle Ersnes</vt:lpwstr>
  </property>
  <property fmtid="{D5CDD505-2E9C-101B-9397-08002B2CF9AE}" pid="25" name="_Level">
    <vt:i4>1</vt:i4>
  </property>
  <property fmtid="{D5CDD505-2E9C-101B-9397-08002B2CF9AE}" pid="26" name="_dlc_DocIdItemGuid">
    <vt:lpwstr>639ade28-dcb8-471e-b98e-c8dd2ba597f9</vt:lpwstr>
  </property>
  <property fmtid="{D5CDD505-2E9C-101B-9397-08002B2CF9AE}" pid="27" name="_UIVersionString">
    <vt:lpwstr>13.0</vt:lpwstr>
  </property>
  <property fmtid="{D5CDD505-2E9C-101B-9397-08002B2CF9AE}" pid="28" name="_UIVersion">
    <vt:i4>6656</vt:i4>
  </property>
  <property fmtid="{D5CDD505-2E9C-101B-9397-08002B2CF9AE}" pid="29" name="MediaServiceImageTags">
    <vt:lpwstr/>
  </property>
</Properties>
</file>